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60" r:id="rId3"/>
    <p:sldId id="332" r:id="rId4"/>
    <p:sldId id="296" r:id="rId5"/>
    <p:sldId id="264" r:id="rId6"/>
    <p:sldId id="297" r:id="rId7"/>
    <p:sldId id="298" r:id="rId8"/>
    <p:sldId id="299" r:id="rId9"/>
    <p:sldId id="300" r:id="rId10"/>
    <p:sldId id="301" r:id="rId11"/>
    <p:sldId id="302" r:id="rId12"/>
    <p:sldId id="303" r:id="rId13"/>
    <p:sldId id="304" r:id="rId14"/>
    <p:sldId id="305" r:id="rId15"/>
    <p:sldId id="306" r:id="rId16"/>
    <p:sldId id="311" r:id="rId17"/>
    <p:sldId id="333" r:id="rId18"/>
    <p:sldId id="310" r:id="rId19"/>
    <p:sldId id="312" r:id="rId20"/>
    <p:sldId id="314" r:id="rId21"/>
    <p:sldId id="313" r:id="rId22"/>
    <p:sldId id="315" r:id="rId23"/>
    <p:sldId id="316" r:id="rId24"/>
    <p:sldId id="317" r:id="rId25"/>
    <p:sldId id="318" r:id="rId26"/>
    <p:sldId id="320" r:id="rId27"/>
    <p:sldId id="319" r:id="rId28"/>
    <p:sldId id="321" r:id="rId29"/>
    <p:sldId id="322" r:id="rId30"/>
    <p:sldId id="323" r:id="rId31"/>
    <p:sldId id="324" r:id="rId32"/>
    <p:sldId id="325" r:id="rId33"/>
    <p:sldId id="326" r:id="rId34"/>
    <p:sldId id="327" r:id="rId35"/>
    <p:sldId id="284" r:id="rId36"/>
    <p:sldId id="285" r:id="rId37"/>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E100"/>
    <a:srgbClr val="10C7FF"/>
    <a:srgbClr val="FF5F00"/>
    <a:srgbClr val="F57D00"/>
    <a:srgbClr val="FF0023"/>
    <a:srgbClr val="EE7D00"/>
    <a:srgbClr val="000000"/>
    <a:srgbClr val="FFFFFF"/>
    <a:srgbClr val="0A72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14" autoAdjust="0"/>
    <p:restoredTop sz="79814" autoAdjust="0"/>
  </p:normalViewPr>
  <p:slideViewPr>
    <p:cSldViewPr snapToGrid="0">
      <p:cViewPr varScale="1">
        <p:scale>
          <a:sx n="88" d="100"/>
          <a:sy n="88" d="100"/>
        </p:scale>
        <p:origin x="1062"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3A11F7-FD75-4B96-8442-72EA52D8954F}" type="datetimeFigureOut">
              <a:rPr lang="x-none" smtClean="0"/>
              <a:t>4/17/2020</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CFA792-FC97-4CFB-9A35-AFF36D76148D}" type="slidenum">
              <a:rPr lang="x-none" smtClean="0"/>
              <a:t>‹#›</a:t>
            </a:fld>
            <a:endParaRPr lang="x-none"/>
          </a:p>
        </p:txBody>
      </p:sp>
    </p:spTree>
    <p:extLst>
      <p:ext uri="{BB962C8B-B14F-4D97-AF65-F5344CB8AC3E}">
        <p14:creationId xmlns:p14="http://schemas.microsoft.com/office/powerpoint/2010/main" val="1687483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Reliabillity</a:t>
            </a:r>
            <a:endParaRPr lang="en-US" dirty="0"/>
          </a:p>
          <a:p>
            <a:endParaRPr lang="en-US" dirty="0"/>
          </a:p>
          <a:p>
            <a:endParaRPr lang="en-US" dirty="0"/>
          </a:p>
          <a:p>
            <a:endParaRPr lang="en-US" dirty="0"/>
          </a:p>
          <a:p>
            <a:endParaRPr lang="en-US" dirty="0"/>
          </a:p>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2</a:t>
            </a:fld>
            <a:endParaRPr lang="x-none"/>
          </a:p>
        </p:txBody>
      </p:sp>
    </p:spTree>
    <p:extLst>
      <p:ext uri="{BB962C8B-B14F-4D97-AF65-F5344CB8AC3E}">
        <p14:creationId xmlns:p14="http://schemas.microsoft.com/office/powerpoint/2010/main" val="351395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11</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12</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February 2018, parts unlimited sales is going through the roof.</a:t>
            </a:r>
          </a:p>
          <a:p>
            <a:r>
              <a:rPr lang="en-US" dirty="0"/>
              <a:t>But from one moment on the other sales is dropping, what is going on?</a:t>
            </a:r>
          </a:p>
          <a:p>
            <a:endParaRPr lang="en-US" dirty="0"/>
          </a:p>
          <a:p>
            <a:r>
              <a:rPr lang="en-US" dirty="0"/>
              <a:t>Then one of the engineers comes in running, dude have you seen this issue with our website?</a:t>
            </a:r>
          </a:p>
          <a:p>
            <a:r>
              <a:rPr lang="en-US" dirty="0"/>
              <a:t>What is going on. When you go to the site and you want to buy pars, you will get this error in the browser.</a:t>
            </a:r>
          </a:p>
          <a:p>
            <a:endParaRPr lang="en-US" dirty="0"/>
          </a:p>
          <a:p>
            <a:r>
              <a:rPr lang="en-US" dirty="0"/>
              <a:t>We need to see what is going on.</a:t>
            </a:r>
          </a:p>
          <a:p>
            <a:endParaRPr lang="en-US" dirty="0"/>
          </a:p>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13</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14</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15</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days later, same problem again</a:t>
            </a:r>
          </a:p>
          <a:p>
            <a:endParaRPr lang="en-US" dirty="0"/>
          </a:p>
          <a:p>
            <a:r>
              <a:rPr lang="en-US" dirty="0"/>
              <a:t>What is happening here?</a:t>
            </a:r>
          </a:p>
          <a:p>
            <a:endParaRPr lang="en-US" dirty="0"/>
          </a:p>
          <a:p>
            <a:endParaRPr lang="en-US" dirty="0"/>
          </a:p>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16</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17</a:t>
            </a:fld>
            <a:endParaRPr lang="x-none"/>
          </a:p>
        </p:txBody>
      </p:sp>
    </p:spTree>
    <p:extLst>
      <p:ext uri="{BB962C8B-B14F-4D97-AF65-F5344CB8AC3E}">
        <p14:creationId xmlns:p14="http://schemas.microsoft.com/office/powerpoint/2010/main" val="2601789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18</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19</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 external employee has cloned the code from the internal repository and pushed the full code base to </a:t>
            </a:r>
            <a:r>
              <a:rPr lang="en-US" sz="1200" b="0" i="0" kern="1200" dirty="0" err="1">
                <a:solidFill>
                  <a:schemeClr val="tx1"/>
                </a:solidFill>
                <a:effectLst/>
                <a:latin typeface="+mn-lt"/>
                <a:ea typeface="+mn-ea"/>
                <a:cs typeface="+mn-cs"/>
              </a:rPr>
              <a:t>Github</a:t>
            </a:r>
            <a:r>
              <a:rPr lang="en-US" sz="1200" b="0" i="0" kern="1200" dirty="0">
                <a:solidFill>
                  <a:schemeClr val="tx1"/>
                </a:solidFill>
                <a:effectLst/>
                <a:latin typeface="+mn-lt"/>
                <a:ea typeface="+mn-ea"/>
                <a:cs typeface="+mn-cs"/>
              </a:rPr>
              <a:t>. Unfortunately the codebase also contained credentials to the SQL Server. Because the credentials pointed to a Parts Unlimited Azure subscription, the Azure Administrator received an email. In panic, he rotated the credentials of the SQL Server Users that is used in the connection string, not thinking of the consequences. You need to fix this! And fast.</a:t>
            </a:r>
            <a:endParaRPr lang="x-none" dirty="0"/>
          </a:p>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20</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Reliabillity</a:t>
            </a:r>
            <a:endParaRPr lang="en-US" dirty="0"/>
          </a:p>
          <a:p>
            <a:endParaRPr lang="en-US" dirty="0"/>
          </a:p>
          <a:p>
            <a:endParaRPr lang="en-US" dirty="0"/>
          </a:p>
          <a:p>
            <a:endParaRPr lang="en-US" dirty="0"/>
          </a:p>
          <a:p>
            <a:endParaRPr lang="en-US" dirty="0"/>
          </a:p>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3</a:t>
            </a:fld>
            <a:endParaRPr lang="x-none"/>
          </a:p>
        </p:txBody>
      </p:sp>
    </p:spTree>
    <p:extLst>
      <p:ext uri="{BB962C8B-B14F-4D97-AF65-F5344CB8AC3E}">
        <p14:creationId xmlns:p14="http://schemas.microsoft.com/office/powerpoint/2010/main" val="1912769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21</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the credentials pointed to a Parts Unlimited Azure subscription, the Azure Administrator received an email. In panic, he rotated the credentials of the SQL Server Users that is used in the connection string, not thinking of the consequences. You need to fix this! And fast.</a:t>
            </a:r>
            <a:endParaRPr lang="x-none" dirty="0"/>
          </a:p>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22</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23</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24</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25</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Because the credentials pointed to a Parts Unlimited Azure subscription, the Azure Administrator received an email. In panic, he rotated the credentials of the SQL Server Users that is used in the connection string, not thinking of the consequences. You need to fix this! And fast.</a:t>
            </a:r>
            <a:endParaRPr lang="x-none" dirty="0"/>
          </a:p>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26</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27</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28</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29</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30</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Reliability</a:t>
            </a:r>
          </a:p>
          <a:p>
            <a:endParaRPr lang="en-US" dirty="0"/>
          </a:p>
          <a:p>
            <a:r>
              <a:rPr lang="en-US" dirty="0"/>
              <a:t>This is how an ASP.NET application looks like when it fails &lt;click&gt;</a:t>
            </a:r>
          </a:p>
          <a:p>
            <a:endParaRPr lang="en-US" dirty="0"/>
          </a:p>
          <a:p>
            <a:r>
              <a:rPr lang="en-US" dirty="0"/>
              <a:t>This is an Java application that fails &lt;click&gt;</a:t>
            </a:r>
          </a:p>
          <a:p>
            <a:endParaRPr lang="en-US" dirty="0"/>
          </a:p>
          <a:p>
            <a:r>
              <a:rPr lang="en-US" dirty="0"/>
              <a:t>You can spend as many resources you want on building new features and change your organization to go faster, </a:t>
            </a:r>
            <a:r>
              <a:rPr lang="en-US" dirty="0" err="1"/>
              <a:t>etc</a:t>
            </a:r>
            <a:r>
              <a:rPr lang="en-US" dirty="0"/>
              <a:t>, but if your site is down, you </a:t>
            </a:r>
            <a:r>
              <a:rPr lang="en-US" dirty="0" err="1"/>
              <a:t>trow</a:t>
            </a:r>
            <a:r>
              <a:rPr lang="en-US" dirty="0"/>
              <a:t> all this effort away.</a:t>
            </a:r>
          </a:p>
          <a:p>
            <a:r>
              <a:rPr lang="en-US" dirty="0"/>
              <a:t>So reliability of the software is crucial, in order to be successful.</a:t>
            </a:r>
          </a:p>
          <a:p>
            <a:endParaRPr lang="en-US" dirty="0"/>
          </a:p>
          <a:p>
            <a:endParaRPr lang="en-US" dirty="0"/>
          </a:p>
          <a:p>
            <a:endParaRPr lang="en-US" dirty="0"/>
          </a:p>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4</a:t>
            </a:fld>
            <a:endParaRPr lang="x-none"/>
          </a:p>
        </p:txBody>
      </p:sp>
    </p:spTree>
    <p:extLst>
      <p:ext uri="{BB962C8B-B14F-4D97-AF65-F5344CB8AC3E}">
        <p14:creationId xmlns:p14="http://schemas.microsoft.com/office/powerpoint/2010/main" val="3513956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31</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32</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33</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34</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Appropriate</a:t>
            </a:r>
          </a:p>
          <a:p>
            <a:r>
              <a:rPr lang="en-US" dirty="0"/>
              <a:t>Now the word appropriate. Except in rare cases, 100% reliability is never the right goal. This is different from our previous operational thinking. Not the right goal because: 1) often unreachable (dependencies or intermediate path may not be 100% reliable), 2) really expensive, 3) leaves you with no slack (error budgets), 4) everything is reactive (since it can only go downhill from there)</a:t>
            </a:r>
          </a:p>
          <a:p>
            <a:endParaRPr lang="en-US" dirty="0"/>
          </a:p>
          <a:p>
            <a:r>
              <a:rPr lang="en-US" dirty="0"/>
              <a:t>If your dependencies are not 100% reliable, then you can’t have 100% reliability.  </a:t>
            </a:r>
          </a:p>
          <a:p>
            <a:r>
              <a:rPr lang="en-US" dirty="0"/>
              <a:t>If there is 100% reliability, how can you have the slack to change things.. </a:t>
            </a:r>
          </a:p>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5</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Sustainably. </a:t>
            </a:r>
            <a:br>
              <a:rPr lang="en-US" dirty="0"/>
            </a:br>
            <a:r>
              <a:rPr lang="en-US" dirty="0"/>
              <a:t>SRE, like </a:t>
            </a:r>
            <a:r>
              <a:rPr lang="en-US" dirty="0" err="1"/>
              <a:t>DevOps</a:t>
            </a:r>
            <a:r>
              <a:rPr lang="en-US" dirty="0"/>
              <a:t>, recognizes that it is crucial that an operations practice takes into account the people (for example, with on-call rotations and the type of work they are expected to do). Can’t make reliable systems out of burned out people.</a:t>
            </a:r>
          </a:p>
          <a:p>
            <a:r>
              <a:rPr lang="en-US" dirty="0"/>
              <a:t>Sustainability is about the type of work as well.  Spending all the time on tickets, frequent on-call pages, and other interrupt driven work pulls time and attention away from projects that increase reliability.</a:t>
            </a:r>
          </a:p>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6</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7</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8</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9</a:t>
            </a:fld>
            <a:endParaRPr lang="x-none"/>
          </a:p>
        </p:txBody>
      </p:sp>
    </p:spTree>
    <p:extLst>
      <p:ext uri="{BB962C8B-B14F-4D97-AF65-F5344CB8AC3E}">
        <p14:creationId xmlns:p14="http://schemas.microsoft.com/office/powerpoint/2010/main" val="3987229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C8CFA792-FC97-4CFB-9A35-AFF36D76148D}" type="slidenum">
              <a:rPr lang="x-none" smtClean="0"/>
              <a:t>10</a:t>
            </a:fld>
            <a:endParaRPr lang="x-none"/>
          </a:p>
        </p:txBody>
      </p:sp>
    </p:spTree>
    <p:extLst>
      <p:ext uri="{BB962C8B-B14F-4D97-AF65-F5344CB8AC3E}">
        <p14:creationId xmlns:p14="http://schemas.microsoft.com/office/powerpoint/2010/main" val="3987229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5B47B-7EA7-4461-BC52-46ACF251C4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x-none"/>
          </a:p>
        </p:txBody>
      </p:sp>
      <p:sp>
        <p:nvSpPr>
          <p:cNvPr id="3" name="Subtitle 2">
            <a:extLst>
              <a:ext uri="{FF2B5EF4-FFF2-40B4-BE49-F238E27FC236}">
                <a16:creationId xmlns:a16="http://schemas.microsoft.com/office/drawing/2014/main" id="{5566D15B-7DA0-44B0-B012-A2D29AE911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id="{97AC2C72-00EA-4662-88DA-07547FD395F0}"/>
              </a:ext>
            </a:extLst>
          </p:cNvPr>
          <p:cNvSpPr>
            <a:spLocks noGrp="1"/>
          </p:cNvSpPr>
          <p:nvPr>
            <p:ph type="dt" sz="half" idx="10"/>
          </p:nvPr>
        </p:nvSpPr>
        <p:spPr>
          <a:xfrm>
            <a:off x="838200" y="6356350"/>
            <a:ext cx="2743200" cy="365125"/>
          </a:xfrm>
          <a:prstGeom prst="rect">
            <a:avLst/>
          </a:prstGeom>
        </p:spPr>
        <p:txBody>
          <a:bodyPr/>
          <a:lstStyle/>
          <a:p>
            <a:fld id="{928C2769-8467-4AFB-9BE3-A4FF919990A5}" type="datetimeFigureOut">
              <a:rPr lang="x-none" smtClean="0"/>
              <a:t>4/17/2020</a:t>
            </a:fld>
            <a:endParaRPr lang="x-none"/>
          </a:p>
        </p:txBody>
      </p:sp>
      <p:sp>
        <p:nvSpPr>
          <p:cNvPr id="5" name="Footer Placeholder 4">
            <a:extLst>
              <a:ext uri="{FF2B5EF4-FFF2-40B4-BE49-F238E27FC236}">
                <a16:creationId xmlns:a16="http://schemas.microsoft.com/office/drawing/2014/main" id="{0ED92815-B053-4EFA-A835-F7998CF1C664}"/>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Slide Number Placeholder 5">
            <a:extLst>
              <a:ext uri="{FF2B5EF4-FFF2-40B4-BE49-F238E27FC236}">
                <a16:creationId xmlns:a16="http://schemas.microsoft.com/office/drawing/2014/main" id="{8FB45694-1D93-4F1F-AC02-0BA03C56E9F7}"/>
              </a:ext>
            </a:extLst>
          </p:cNvPr>
          <p:cNvSpPr>
            <a:spLocks noGrp="1"/>
          </p:cNvSpPr>
          <p:nvPr>
            <p:ph type="sldNum" sz="quarter" idx="12"/>
          </p:nvPr>
        </p:nvSpPr>
        <p:spPr>
          <a:xfrm>
            <a:off x="8610600" y="6356350"/>
            <a:ext cx="2743200" cy="365125"/>
          </a:xfrm>
          <a:prstGeom prst="rect">
            <a:avLst/>
          </a:prstGeom>
        </p:spPr>
        <p:txBody>
          <a:bodyPr/>
          <a:lstStyle/>
          <a:p>
            <a:fld id="{2AC669D7-03BD-4BDA-B772-E95151426A15}" type="slidenum">
              <a:rPr lang="x-none" smtClean="0"/>
              <a:t>‹#›</a:t>
            </a:fld>
            <a:endParaRPr lang="x-none"/>
          </a:p>
        </p:txBody>
      </p:sp>
    </p:spTree>
    <p:extLst>
      <p:ext uri="{BB962C8B-B14F-4D97-AF65-F5344CB8AC3E}">
        <p14:creationId xmlns:p14="http://schemas.microsoft.com/office/powerpoint/2010/main" val="195486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07216-923A-4539-B79A-E2BF2B489B89}"/>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2786799D-B0F1-4AAC-A63E-623991BE8F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728EF527-DC42-4879-A8E0-32150E11AC4B}"/>
              </a:ext>
            </a:extLst>
          </p:cNvPr>
          <p:cNvSpPr>
            <a:spLocks noGrp="1"/>
          </p:cNvSpPr>
          <p:nvPr>
            <p:ph type="dt" sz="half" idx="10"/>
          </p:nvPr>
        </p:nvSpPr>
        <p:spPr>
          <a:xfrm>
            <a:off x="838200" y="6356350"/>
            <a:ext cx="2743200" cy="365125"/>
          </a:xfrm>
          <a:prstGeom prst="rect">
            <a:avLst/>
          </a:prstGeom>
        </p:spPr>
        <p:txBody>
          <a:bodyPr/>
          <a:lstStyle/>
          <a:p>
            <a:fld id="{928C2769-8467-4AFB-9BE3-A4FF919990A5}" type="datetimeFigureOut">
              <a:rPr lang="x-none" smtClean="0"/>
              <a:t>4/17/2020</a:t>
            </a:fld>
            <a:endParaRPr lang="x-none"/>
          </a:p>
        </p:txBody>
      </p:sp>
      <p:sp>
        <p:nvSpPr>
          <p:cNvPr id="5" name="Footer Placeholder 4">
            <a:extLst>
              <a:ext uri="{FF2B5EF4-FFF2-40B4-BE49-F238E27FC236}">
                <a16:creationId xmlns:a16="http://schemas.microsoft.com/office/drawing/2014/main" id="{59EC8841-4AFD-490F-A243-5FD768C3F8E9}"/>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Slide Number Placeholder 5">
            <a:extLst>
              <a:ext uri="{FF2B5EF4-FFF2-40B4-BE49-F238E27FC236}">
                <a16:creationId xmlns:a16="http://schemas.microsoft.com/office/drawing/2014/main" id="{24232017-29FC-4CE1-AA28-3F51926217D1}"/>
              </a:ext>
            </a:extLst>
          </p:cNvPr>
          <p:cNvSpPr>
            <a:spLocks noGrp="1"/>
          </p:cNvSpPr>
          <p:nvPr>
            <p:ph type="sldNum" sz="quarter" idx="12"/>
          </p:nvPr>
        </p:nvSpPr>
        <p:spPr>
          <a:xfrm>
            <a:off x="8610600" y="6356350"/>
            <a:ext cx="2743200" cy="365125"/>
          </a:xfrm>
          <a:prstGeom prst="rect">
            <a:avLst/>
          </a:prstGeom>
        </p:spPr>
        <p:txBody>
          <a:bodyPr/>
          <a:lstStyle/>
          <a:p>
            <a:fld id="{2AC669D7-03BD-4BDA-B772-E95151426A15}" type="slidenum">
              <a:rPr lang="x-none" smtClean="0"/>
              <a:t>‹#›</a:t>
            </a:fld>
            <a:endParaRPr lang="x-none"/>
          </a:p>
        </p:txBody>
      </p:sp>
    </p:spTree>
    <p:extLst>
      <p:ext uri="{BB962C8B-B14F-4D97-AF65-F5344CB8AC3E}">
        <p14:creationId xmlns:p14="http://schemas.microsoft.com/office/powerpoint/2010/main" val="1001569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32F4B7-F024-4924-AE6F-978BCF69E24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A057C73D-5BB0-4242-94B1-8014AC3401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B3824194-E5AA-44C4-9CF5-DE1D1C793899}"/>
              </a:ext>
            </a:extLst>
          </p:cNvPr>
          <p:cNvSpPr>
            <a:spLocks noGrp="1"/>
          </p:cNvSpPr>
          <p:nvPr>
            <p:ph type="dt" sz="half" idx="10"/>
          </p:nvPr>
        </p:nvSpPr>
        <p:spPr>
          <a:xfrm>
            <a:off x="838200" y="6356350"/>
            <a:ext cx="2743200" cy="365125"/>
          </a:xfrm>
          <a:prstGeom prst="rect">
            <a:avLst/>
          </a:prstGeom>
        </p:spPr>
        <p:txBody>
          <a:bodyPr/>
          <a:lstStyle/>
          <a:p>
            <a:fld id="{928C2769-8467-4AFB-9BE3-A4FF919990A5}" type="datetimeFigureOut">
              <a:rPr lang="x-none" smtClean="0"/>
              <a:t>4/17/2020</a:t>
            </a:fld>
            <a:endParaRPr lang="x-none"/>
          </a:p>
        </p:txBody>
      </p:sp>
      <p:sp>
        <p:nvSpPr>
          <p:cNvPr id="5" name="Footer Placeholder 4">
            <a:extLst>
              <a:ext uri="{FF2B5EF4-FFF2-40B4-BE49-F238E27FC236}">
                <a16:creationId xmlns:a16="http://schemas.microsoft.com/office/drawing/2014/main" id="{9B8783D2-ADBE-4DA4-BAE1-C3ABBB1F5D1F}"/>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Slide Number Placeholder 5">
            <a:extLst>
              <a:ext uri="{FF2B5EF4-FFF2-40B4-BE49-F238E27FC236}">
                <a16:creationId xmlns:a16="http://schemas.microsoft.com/office/drawing/2014/main" id="{2C1A4DD5-E9BC-40AE-9166-E7E2D62AD817}"/>
              </a:ext>
            </a:extLst>
          </p:cNvPr>
          <p:cNvSpPr>
            <a:spLocks noGrp="1"/>
          </p:cNvSpPr>
          <p:nvPr>
            <p:ph type="sldNum" sz="quarter" idx="12"/>
          </p:nvPr>
        </p:nvSpPr>
        <p:spPr>
          <a:xfrm>
            <a:off x="8610600" y="6356350"/>
            <a:ext cx="2743200" cy="365125"/>
          </a:xfrm>
          <a:prstGeom prst="rect">
            <a:avLst/>
          </a:prstGeom>
        </p:spPr>
        <p:txBody>
          <a:bodyPr/>
          <a:lstStyle/>
          <a:p>
            <a:fld id="{2AC669D7-03BD-4BDA-B772-E95151426A15}" type="slidenum">
              <a:rPr lang="x-none" smtClean="0"/>
              <a:t>‹#›</a:t>
            </a:fld>
            <a:endParaRPr lang="x-none"/>
          </a:p>
        </p:txBody>
      </p:sp>
    </p:spTree>
    <p:extLst>
      <p:ext uri="{BB962C8B-B14F-4D97-AF65-F5344CB8AC3E}">
        <p14:creationId xmlns:p14="http://schemas.microsoft.com/office/powerpoint/2010/main" val="24385834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o background with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82804-6060-42CE-8A32-D604E2973E88}"/>
              </a:ext>
            </a:extLst>
          </p:cNvPr>
          <p:cNvSpPr>
            <a:spLocks noGrp="1"/>
          </p:cNvSpPr>
          <p:nvPr>
            <p:ph type="title"/>
          </p:nvPr>
        </p:nvSpPr>
        <p:spPr/>
        <p:txBody>
          <a:bodyPr/>
          <a:lstStyle/>
          <a:p>
            <a:r>
              <a:rPr lang="en-US"/>
              <a:t>Click to edit Master title style</a:t>
            </a:r>
            <a:endParaRPr lang="x-none"/>
          </a:p>
        </p:txBody>
      </p:sp>
    </p:spTree>
    <p:extLst>
      <p:ext uri="{BB962C8B-B14F-4D97-AF65-F5344CB8AC3E}">
        <p14:creationId xmlns:p14="http://schemas.microsoft.com/office/powerpoint/2010/main" val="3206672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931A4-F3EF-4C3B-9D6F-90F14CA78DCE}"/>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3BD46124-477B-4A0E-8484-9F6CB75466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16C4C833-DDA4-49D4-B04C-C7B12E835EF9}"/>
              </a:ext>
            </a:extLst>
          </p:cNvPr>
          <p:cNvSpPr>
            <a:spLocks noGrp="1"/>
          </p:cNvSpPr>
          <p:nvPr>
            <p:ph type="dt" sz="half" idx="10"/>
          </p:nvPr>
        </p:nvSpPr>
        <p:spPr>
          <a:xfrm>
            <a:off x="838200" y="6356350"/>
            <a:ext cx="2743200" cy="365125"/>
          </a:xfrm>
          <a:prstGeom prst="rect">
            <a:avLst/>
          </a:prstGeom>
        </p:spPr>
        <p:txBody>
          <a:bodyPr/>
          <a:lstStyle/>
          <a:p>
            <a:fld id="{928C2769-8467-4AFB-9BE3-A4FF919990A5}" type="datetimeFigureOut">
              <a:rPr lang="x-none" smtClean="0"/>
              <a:t>4/17/2020</a:t>
            </a:fld>
            <a:endParaRPr lang="x-none"/>
          </a:p>
        </p:txBody>
      </p:sp>
      <p:sp>
        <p:nvSpPr>
          <p:cNvPr id="5" name="Footer Placeholder 4">
            <a:extLst>
              <a:ext uri="{FF2B5EF4-FFF2-40B4-BE49-F238E27FC236}">
                <a16:creationId xmlns:a16="http://schemas.microsoft.com/office/drawing/2014/main" id="{26F55698-E9A1-496F-8B27-D80C6C898BE5}"/>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Slide Number Placeholder 5">
            <a:extLst>
              <a:ext uri="{FF2B5EF4-FFF2-40B4-BE49-F238E27FC236}">
                <a16:creationId xmlns:a16="http://schemas.microsoft.com/office/drawing/2014/main" id="{DDFA4267-EE74-42B7-B6F5-1AD5C9C8D55E}"/>
              </a:ext>
            </a:extLst>
          </p:cNvPr>
          <p:cNvSpPr>
            <a:spLocks noGrp="1"/>
          </p:cNvSpPr>
          <p:nvPr>
            <p:ph type="sldNum" sz="quarter" idx="12"/>
          </p:nvPr>
        </p:nvSpPr>
        <p:spPr>
          <a:xfrm>
            <a:off x="8610600" y="6356350"/>
            <a:ext cx="2743200" cy="365125"/>
          </a:xfrm>
          <a:prstGeom prst="rect">
            <a:avLst/>
          </a:prstGeom>
        </p:spPr>
        <p:txBody>
          <a:bodyPr/>
          <a:lstStyle/>
          <a:p>
            <a:fld id="{2AC669D7-03BD-4BDA-B772-E95151426A15}" type="slidenum">
              <a:rPr lang="x-none" smtClean="0"/>
              <a:t>‹#›</a:t>
            </a:fld>
            <a:endParaRPr lang="x-none"/>
          </a:p>
        </p:txBody>
      </p:sp>
    </p:spTree>
    <p:extLst>
      <p:ext uri="{BB962C8B-B14F-4D97-AF65-F5344CB8AC3E}">
        <p14:creationId xmlns:p14="http://schemas.microsoft.com/office/powerpoint/2010/main" val="253068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24B86-1BA1-41C9-925A-4304D6347A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D4A64787-662D-445C-B25C-F6A787416B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DDE227-9BAB-4047-89DD-F8C73758161F}"/>
              </a:ext>
            </a:extLst>
          </p:cNvPr>
          <p:cNvSpPr>
            <a:spLocks noGrp="1"/>
          </p:cNvSpPr>
          <p:nvPr>
            <p:ph type="dt" sz="half" idx="10"/>
          </p:nvPr>
        </p:nvSpPr>
        <p:spPr>
          <a:xfrm>
            <a:off x="838200" y="6356350"/>
            <a:ext cx="2743200" cy="365125"/>
          </a:xfrm>
          <a:prstGeom prst="rect">
            <a:avLst/>
          </a:prstGeom>
        </p:spPr>
        <p:txBody>
          <a:bodyPr/>
          <a:lstStyle/>
          <a:p>
            <a:fld id="{928C2769-8467-4AFB-9BE3-A4FF919990A5}" type="datetimeFigureOut">
              <a:rPr lang="x-none" smtClean="0"/>
              <a:t>4/17/2020</a:t>
            </a:fld>
            <a:endParaRPr lang="x-none"/>
          </a:p>
        </p:txBody>
      </p:sp>
      <p:sp>
        <p:nvSpPr>
          <p:cNvPr id="5" name="Footer Placeholder 4">
            <a:extLst>
              <a:ext uri="{FF2B5EF4-FFF2-40B4-BE49-F238E27FC236}">
                <a16:creationId xmlns:a16="http://schemas.microsoft.com/office/drawing/2014/main" id="{84BDA863-B11B-40F0-98DB-E8E396E179E6}"/>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6" name="Slide Number Placeholder 5">
            <a:extLst>
              <a:ext uri="{FF2B5EF4-FFF2-40B4-BE49-F238E27FC236}">
                <a16:creationId xmlns:a16="http://schemas.microsoft.com/office/drawing/2014/main" id="{E5234C71-1707-4721-B562-7E6310D57AD7}"/>
              </a:ext>
            </a:extLst>
          </p:cNvPr>
          <p:cNvSpPr>
            <a:spLocks noGrp="1"/>
          </p:cNvSpPr>
          <p:nvPr>
            <p:ph type="sldNum" sz="quarter" idx="12"/>
          </p:nvPr>
        </p:nvSpPr>
        <p:spPr>
          <a:xfrm>
            <a:off x="8610600" y="6356350"/>
            <a:ext cx="2743200" cy="365125"/>
          </a:xfrm>
          <a:prstGeom prst="rect">
            <a:avLst/>
          </a:prstGeom>
        </p:spPr>
        <p:txBody>
          <a:bodyPr/>
          <a:lstStyle/>
          <a:p>
            <a:fld id="{2AC669D7-03BD-4BDA-B772-E95151426A15}" type="slidenum">
              <a:rPr lang="x-none" smtClean="0"/>
              <a:t>‹#›</a:t>
            </a:fld>
            <a:endParaRPr lang="x-none"/>
          </a:p>
        </p:txBody>
      </p:sp>
    </p:spTree>
    <p:extLst>
      <p:ext uri="{BB962C8B-B14F-4D97-AF65-F5344CB8AC3E}">
        <p14:creationId xmlns:p14="http://schemas.microsoft.com/office/powerpoint/2010/main" val="39218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4026-151B-46AA-8B19-3BF315AA702B}"/>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D6B03B76-49DE-462C-8C13-C3D1CFB6AE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DB52BE02-CDC1-4A7A-A445-9540965270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7F932A7F-2ECB-46C2-A980-8448CABFE72A}"/>
              </a:ext>
            </a:extLst>
          </p:cNvPr>
          <p:cNvSpPr>
            <a:spLocks noGrp="1"/>
          </p:cNvSpPr>
          <p:nvPr>
            <p:ph type="dt" sz="half" idx="10"/>
          </p:nvPr>
        </p:nvSpPr>
        <p:spPr>
          <a:xfrm>
            <a:off x="838200" y="6356350"/>
            <a:ext cx="2743200" cy="365125"/>
          </a:xfrm>
          <a:prstGeom prst="rect">
            <a:avLst/>
          </a:prstGeom>
        </p:spPr>
        <p:txBody>
          <a:bodyPr/>
          <a:lstStyle/>
          <a:p>
            <a:fld id="{928C2769-8467-4AFB-9BE3-A4FF919990A5}" type="datetimeFigureOut">
              <a:rPr lang="x-none" smtClean="0"/>
              <a:t>4/17/2020</a:t>
            </a:fld>
            <a:endParaRPr lang="x-none"/>
          </a:p>
        </p:txBody>
      </p:sp>
      <p:sp>
        <p:nvSpPr>
          <p:cNvPr id="6" name="Footer Placeholder 5">
            <a:extLst>
              <a:ext uri="{FF2B5EF4-FFF2-40B4-BE49-F238E27FC236}">
                <a16:creationId xmlns:a16="http://schemas.microsoft.com/office/drawing/2014/main" id="{C3CB54E8-4F11-4095-A389-84AF65814B40}"/>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7" name="Slide Number Placeholder 6">
            <a:extLst>
              <a:ext uri="{FF2B5EF4-FFF2-40B4-BE49-F238E27FC236}">
                <a16:creationId xmlns:a16="http://schemas.microsoft.com/office/drawing/2014/main" id="{17F82F8A-A411-44D9-B476-B0A6A8F9BFAB}"/>
              </a:ext>
            </a:extLst>
          </p:cNvPr>
          <p:cNvSpPr>
            <a:spLocks noGrp="1"/>
          </p:cNvSpPr>
          <p:nvPr>
            <p:ph type="sldNum" sz="quarter" idx="12"/>
          </p:nvPr>
        </p:nvSpPr>
        <p:spPr>
          <a:xfrm>
            <a:off x="8610600" y="6356350"/>
            <a:ext cx="2743200" cy="365125"/>
          </a:xfrm>
          <a:prstGeom prst="rect">
            <a:avLst/>
          </a:prstGeom>
        </p:spPr>
        <p:txBody>
          <a:bodyPr/>
          <a:lstStyle/>
          <a:p>
            <a:fld id="{2AC669D7-03BD-4BDA-B772-E95151426A15}" type="slidenum">
              <a:rPr lang="x-none" smtClean="0"/>
              <a:t>‹#›</a:t>
            </a:fld>
            <a:endParaRPr lang="x-none"/>
          </a:p>
        </p:txBody>
      </p:sp>
    </p:spTree>
    <p:extLst>
      <p:ext uri="{BB962C8B-B14F-4D97-AF65-F5344CB8AC3E}">
        <p14:creationId xmlns:p14="http://schemas.microsoft.com/office/powerpoint/2010/main" val="247755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5C5A9-C301-4BB5-9D1B-3F67226BDD9B}"/>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0DB550E3-4C8A-472F-919A-0CB872BEF2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D8621D-B401-48A3-B1B0-42587D9F06C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7B532C5D-9147-4505-B5EC-553F8C8853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DE1189-E355-40AB-8893-CD0635891A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3CCC48AE-03A6-49DF-A3F8-944BBC3DF47E}"/>
              </a:ext>
            </a:extLst>
          </p:cNvPr>
          <p:cNvSpPr>
            <a:spLocks noGrp="1"/>
          </p:cNvSpPr>
          <p:nvPr>
            <p:ph type="dt" sz="half" idx="10"/>
          </p:nvPr>
        </p:nvSpPr>
        <p:spPr>
          <a:xfrm>
            <a:off x="838200" y="6356350"/>
            <a:ext cx="2743200" cy="365125"/>
          </a:xfrm>
          <a:prstGeom prst="rect">
            <a:avLst/>
          </a:prstGeom>
        </p:spPr>
        <p:txBody>
          <a:bodyPr/>
          <a:lstStyle/>
          <a:p>
            <a:fld id="{928C2769-8467-4AFB-9BE3-A4FF919990A5}" type="datetimeFigureOut">
              <a:rPr lang="x-none" smtClean="0"/>
              <a:t>4/17/2020</a:t>
            </a:fld>
            <a:endParaRPr lang="x-none"/>
          </a:p>
        </p:txBody>
      </p:sp>
      <p:sp>
        <p:nvSpPr>
          <p:cNvPr id="8" name="Footer Placeholder 7">
            <a:extLst>
              <a:ext uri="{FF2B5EF4-FFF2-40B4-BE49-F238E27FC236}">
                <a16:creationId xmlns:a16="http://schemas.microsoft.com/office/drawing/2014/main" id="{786D4A34-A162-444F-9282-9CBFAA7672F4}"/>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9" name="Slide Number Placeholder 8">
            <a:extLst>
              <a:ext uri="{FF2B5EF4-FFF2-40B4-BE49-F238E27FC236}">
                <a16:creationId xmlns:a16="http://schemas.microsoft.com/office/drawing/2014/main" id="{0A0BA6DC-4A08-44CA-B62A-CA4A55D3758D}"/>
              </a:ext>
            </a:extLst>
          </p:cNvPr>
          <p:cNvSpPr>
            <a:spLocks noGrp="1"/>
          </p:cNvSpPr>
          <p:nvPr>
            <p:ph type="sldNum" sz="quarter" idx="12"/>
          </p:nvPr>
        </p:nvSpPr>
        <p:spPr>
          <a:xfrm>
            <a:off x="8610600" y="6356350"/>
            <a:ext cx="2743200" cy="365125"/>
          </a:xfrm>
          <a:prstGeom prst="rect">
            <a:avLst/>
          </a:prstGeom>
        </p:spPr>
        <p:txBody>
          <a:bodyPr/>
          <a:lstStyle/>
          <a:p>
            <a:fld id="{2AC669D7-03BD-4BDA-B772-E95151426A15}" type="slidenum">
              <a:rPr lang="x-none" smtClean="0"/>
              <a:t>‹#›</a:t>
            </a:fld>
            <a:endParaRPr lang="x-none"/>
          </a:p>
        </p:txBody>
      </p:sp>
    </p:spTree>
    <p:extLst>
      <p:ext uri="{BB962C8B-B14F-4D97-AF65-F5344CB8AC3E}">
        <p14:creationId xmlns:p14="http://schemas.microsoft.com/office/powerpoint/2010/main" val="1690139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B0C5F-0A34-4035-AC9E-BAE84CE9B650}"/>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E77CFC66-79F2-4EB8-A8C6-912137F79BEB}"/>
              </a:ext>
            </a:extLst>
          </p:cNvPr>
          <p:cNvSpPr>
            <a:spLocks noGrp="1"/>
          </p:cNvSpPr>
          <p:nvPr>
            <p:ph type="dt" sz="half" idx="10"/>
          </p:nvPr>
        </p:nvSpPr>
        <p:spPr>
          <a:xfrm>
            <a:off x="838200" y="6356350"/>
            <a:ext cx="2743200" cy="365125"/>
          </a:xfrm>
          <a:prstGeom prst="rect">
            <a:avLst/>
          </a:prstGeom>
        </p:spPr>
        <p:txBody>
          <a:bodyPr/>
          <a:lstStyle/>
          <a:p>
            <a:fld id="{928C2769-8467-4AFB-9BE3-A4FF919990A5}" type="datetimeFigureOut">
              <a:rPr lang="x-none" smtClean="0"/>
              <a:t>4/17/2020</a:t>
            </a:fld>
            <a:endParaRPr lang="x-none"/>
          </a:p>
        </p:txBody>
      </p:sp>
      <p:sp>
        <p:nvSpPr>
          <p:cNvPr id="4" name="Footer Placeholder 3">
            <a:extLst>
              <a:ext uri="{FF2B5EF4-FFF2-40B4-BE49-F238E27FC236}">
                <a16:creationId xmlns:a16="http://schemas.microsoft.com/office/drawing/2014/main" id="{D8618116-5A0A-493C-B0DB-E4ACE90B13D9}"/>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5" name="Slide Number Placeholder 4">
            <a:extLst>
              <a:ext uri="{FF2B5EF4-FFF2-40B4-BE49-F238E27FC236}">
                <a16:creationId xmlns:a16="http://schemas.microsoft.com/office/drawing/2014/main" id="{2A34C1E2-2042-4B07-9581-94D02240540A}"/>
              </a:ext>
            </a:extLst>
          </p:cNvPr>
          <p:cNvSpPr>
            <a:spLocks noGrp="1"/>
          </p:cNvSpPr>
          <p:nvPr>
            <p:ph type="sldNum" sz="quarter" idx="12"/>
          </p:nvPr>
        </p:nvSpPr>
        <p:spPr>
          <a:xfrm>
            <a:off x="8610600" y="6356350"/>
            <a:ext cx="2743200" cy="365125"/>
          </a:xfrm>
          <a:prstGeom prst="rect">
            <a:avLst/>
          </a:prstGeom>
        </p:spPr>
        <p:txBody>
          <a:bodyPr/>
          <a:lstStyle/>
          <a:p>
            <a:fld id="{2AC669D7-03BD-4BDA-B772-E95151426A15}" type="slidenum">
              <a:rPr lang="x-none" smtClean="0"/>
              <a:t>‹#›</a:t>
            </a:fld>
            <a:endParaRPr lang="x-none"/>
          </a:p>
        </p:txBody>
      </p:sp>
    </p:spTree>
    <p:extLst>
      <p:ext uri="{BB962C8B-B14F-4D97-AF65-F5344CB8AC3E}">
        <p14:creationId xmlns:p14="http://schemas.microsoft.com/office/powerpoint/2010/main" val="874019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70B1E5-1555-423C-90F4-D4F4AA36CA6E}"/>
              </a:ext>
            </a:extLst>
          </p:cNvPr>
          <p:cNvSpPr>
            <a:spLocks noGrp="1"/>
          </p:cNvSpPr>
          <p:nvPr>
            <p:ph type="dt" sz="half" idx="10"/>
          </p:nvPr>
        </p:nvSpPr>
        <p:spPr>
          <a:xfrm>
            <a:off x="838200" y="6356350"/>
            <a:ext cx="2743200" cy="365125"/>
          </a:xfrm>
          <a:prstGeom prst="rect">
            <a:avLst/>
          </a:prstGeom>
        </p:spPr>
        <p:txBody>
          <a:bodyPr/>
          <a:lstStyle/>
          <a:p>
            <a:fld id="{928C2769-8467-4AFB-9BE3-A4FF919990A5}" type="datetimeFigureOut">
              <a:rPr lang="x-none" smtClean="0"/>
              <a:t>4/17/2020</a:t>
            </a:fld>
            <a:endParaRPr lang="x-none"/>
          </a:p>
        </p:txBody>
      </p:sp>
      <p:sp>
        <p:nvSpPr>
          <p:cNvPr id="3" name="Footer Placeholder 2">
            <a:extLst>
              <a:ext uri="{FF2B5EF4-FFF2-40B4-BE49-F238E27FC236}">
                <a16:creationId xmlns:a16="http://schemas.microsoft.com/office/drawing/2014/main" id="{03921227-78DC-4B7B-A5E6-4CE8D8EC8C0E}"/>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4" name="Slide Number Placeholder 3">
            <a:extLst>
              <a:ext uri="{FF2B5EF4-FFF2-40B4-BE49-F238E27FC236}">
                <a16:creationId xmlns:a16="http://schemas.microsoft.com/office/drawing/2014/main" id="{EAFB0F33-4DCA-419A-B988-B38857631CDB}"/>
              </a:ext>
            </a:extLst>
          </p:cNvPr>
          <p:cNvSpPr>
            <a:spLocks noGrp="1"/>
          </p:cNvSpPr>
          <p:nvPr>
            <p:ph type="sldNum" sz="quarter" idx="12"/>
          </p:nvPr>
        </p:nvSpPr>
        <p:spPr>
          <a:xfrm>
            <a:off x="8610600" y="6356350"/>
            <a:ext cx="2743200" cy="365125"/>
          </a:xfrm>
          <a:prstGeom prst="rect">
            <a:avLst/>
          </a:prstGeom>
        </p:spPr>
        <p:txBody>
          <a:bodyPr/>
          <a:lstStyle/>
          <a:p>
            <a:fld id="{2AC669D7-03BD-4BDA-B772-E95151426A15}" type="slidenum">
              <a:rPr lang="x-none" smtClean="0"/>
              <a:t>‹#›</a:t>
            </a:fld>
            <a:endParaRPr lang="x-none"/>
          </a:p>
        </p:txBody>
      </p:sp>
    </p:spTree>
    <p:extLst>
      <p:ext uri="{BB962C8B-B14F-4D97-AF65-F5344CB8AC3E}">
        <p14:creationId xmlns:p14="http://schemas.microsoft.com/office/powerpoint/2010/main" val="409271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E2F51-38FF-40E8-93B8-4D6C92589D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C40A5C48-6F0F-409F-97E4-66478BC337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BAF0B149-9A7D-4EE2-B6AD-F38D2B5220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785BB5-A4DA-42EF-A97E-11156ABF3975}"/>
              </a:ext>
            </a:extLst>
          </p:cNvPr>
          <p:cNvSpPr>
            <a:spLocks noGrp="1"/>
          </p:cNvSpPr>
          <p:nvPr>
            <p:ph type="dt" sz="half" idx="10"/>
          </p:nvPr>
        </p:nvSpPr>
        <p:spPr>
          <a:xfrm>
            <a:off x="838200" y="6356350"/>
            <a:ext cx="2743200" cy="365125"/>
          </a:xfrm>
          <a:prstGeom prst="rect">
            <a:avLst/>
          </a:prstGeom>
        </p:spPr>
        <p:txBody>
          <a:bodyPr/>
          <a:lstStyle/>
          <a:p>
            <a:fld id="{928C2769-8467-4AFB-9BE3-A4FF919990A5}" type="datetimeFigureOut">
              <a:rPr lang="x-none" smtClean="0"/>
              <a:t>4/17/2020</a:t>
            </a:fld>
            <a:endParaRPr lang="x-none"/>
          </a:p>
        </p:txBody>
      </p:sp>
      <p:sp>
        <p:nvSpPr>
          <p:cNvPr id="6" name="Footer Placeholder 5">
            <a:extLst>
              <a:ext uri="{FF2B5EF4-FFF2-40B4-BE49-F238E27FC236}">
                <a16:creationId xmlns:a16="http://schemas.microsoft.com/office/drawing/2014/main" id="{38E42D5A-FE15-4518-B519-2751D3E69656}"/>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7" name="Slide Number Placeholder 6">
            <a:extLst>
              <a:ext uri="{FF2B5EF4-FFF2-40B4-BE49-F238E27FC236}">
                <a16:creationId xmlns:a16="http://schemas.microsoft.com/office/drawing/2014/main" id="{E98EDD8B-BBCF-4461-B581-B969E866AA9D}"/>
              </a:ext>
            </a:extLst>
          </p:cNvPr>
          <p:cNvSpPr>
            <a:spLocks noGrp="1"/>
          </p:cNvSpPr>
          <p:nvPr>
            <p:ph type="sldNum" sz="quarter" idx="12"/>
          </p:nvPr>
        </p:nvSpPr>
        <p:spPr>
          <a:xfrm>
            <a:off x="8610600" y="6356350"/>
            <a:ext cx="2743200" cy="365125"/>
          </a:xfrm>
          <a:prstGeom prst="rect">
            <a:avLst/>
          </a:prstGeom>
        </p:spPr>
        <p:txBody>
          <a:bodyPr/>
          <a:lstStyle/>
          <a:p>
            <a:fld id="{2AC669D7-03BD-4BDA-B772-E95151426A15}" type="slidenum">
              <a:rPr lang="x-none" smtClean="0"/>
              <a:t>‹#›</a:t>
            </a:fld>
            <a:endParaRPr lang="x-none"/>
          </a:p>
        </p:txBody>
      </p:sp>
    </p:spTree>
    <p:extLst>
      <p:ext uri="{BB962C8B-B14F-4D97-AF65-F5344CB8AC3E}">
        <p14:creationId xmlns:p14="http://schemas.microsoft.com/office/powerpoint/2010/main" val="8840730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BDCF8-A68B-49D0-BA1E-438DE33FF5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65EEE4A6-C0E4-4ADB-A165-A3D6DAD9D5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id="{6B8B0BDE-5121-4EE0-AFEB-8150AE63B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6BBE13-5136-4062-B88D-C41CEF70B617}"/>
              </a:ext>
            </a:extLst>
          </p:cNvPr>
          <p:cNvSpPr>
            <a:spLocks noGrp="1"/>
          </p:cNvSpPr>
          <p:nvPr>
            <p:ph type="dt" sz="half" idx="10"/>
          </p:nvPr>
        </p:nvSpPr>
        <p:spPr>
          <a:xfrm>
            <a:off x="838200" y="6356350"/>
            <a:ext cx="2743200" cy="365125"/>
          </a:xfrm>
          <a:prstGeom prst="rect">
            <a:avLst/>
          </a:prstGeom>
        </p:spPr>
        <p:txBody>
          <a:bodyPr/>
          <a:lstStyle/>
          <a:p>
            <a:fld id="{928C2769-8467-4AFB-9BE3-A4FF919990A5}" type="datetimeFigureOut">
              <a:rPr lang="x-none" smtClean="0"/>
              <a:t>4/17/2020</a:t>
            </a:fld>
            <a:endParaRPr lang="x-none"/>
          </a:p>
        </p:txBody>
      </p:sp>
      <p:sp>
        <p:nvSpPr>
          <p:cNvPr id="6" name="Footer Placeholder 5">
            <a:extLst>
              <a:ext uri="{FF2B5EF4-FFF2-40B4-BE49-F238E27FC236}">
                <a16:creationId xmlns:a16="http://schemas.microsoft.com/office/drawing/2014/main" id="{053B536B-8D11-4627-AAEF-A9D918EBF2D5}"/>
              </a:ext>
            </a:extLst>
          </p:cNvPr>
          <p:cNvSpPr>
            <a:spLocks noGrp="1"/>
          </p:cNvSpPr>
          <p:nvPr>
            <p:ph type="ftr" sz="quarter" idx="11"/>
          </p:nvPr>
        </p:nvSpPr>
        <p:spPr>
          <a:xfrm>
            <a:off x="4038600" y="6356350"/>
            <a:ext cx="4114800" cy="365125"/>
          </a:xfrm>
          <a:prstGeom prst="rect">
            <a:avLst/>
          </a:prstGeom>
        </p:spPr>
        <p:txBody>
          <a:bodyPr/>
          <a:lstStyle/>
          <a:p>
            <a:endParaRPr lang="x-none"/>
          </a:p>
        </p:txBody>
      </p:sp>
      <p:sp>
        <p:nvSpPr>
          <p:cNvPr id="7" name="Slide Number Placeholder 6">
            <a:extLst>
              <a:ext uri="{FF2B5EF4-FFF2-40B4-BE49-F238E27FC236}">
                <a16:creationId xmlns:a16="http://schemas.microsoft.com/office/drawing/2014/main" id="{5690F7CD-1620-440A-BF7B-AD0CDE4C53EA}"/>
              </a:ext>
            </a:extLst>
          </p:cNvPr>
          <p:cNvSpPr>
            <a:spLocks noGrp="1"/>
          </p:cNvSpPr>
          <p:nvPr>
            <p:ph type="sldNum" sz="quarter" idx="12"/>
          </p:nvPr>
        </p:nvSpPr>
        <p:spPr>
          <a:xfrm>
            <a:off x="8610600" y="6356350"/>
            <a:ext cx="2743200" cy="365125"/>
          </a:xfrm>
          <a:prstGeom prst="rect">
            <a:avLst/>
          </a:prstGeom>
        </p:spPr>
        <p:txBody>
          <a:bodyPr/>
          <a:lstStyle/>
          <a:p>
            <a:fld id="{2AC669D7-03BD-4BDA-B772-E95151426A15}" type="slidenum">
              <a:rPr lang="x-none" smtClean="0"/>
              <a:t>‹#›</a:t>
            </a:fld>
            <a:endParaRPr lang="x-none"/>
          </a:p>
        </p:txBody>
      </p:sp>
    </p:spTree>
    <p:extLst>
      <p:ext uri="{BB962C8B-B14F-4D97-AF65-F5344CB8AC3E}">
        <p14:creationId xmlns:p14="http://schemas.microsoft.com/office/powerpoint/2010/main" val="2108587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20E9F3-D882-4248-B40F-7D78F86564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x-none" dirty="0"/>
          </a:p>
        </p:txBody>
      </p:sp>
      <p:sp>
        <p:nvSpPr>
          <p:cNvPr id="3" name="Text Placeholder 2">
            <a:extLst>
              <a:ext uri="{FF2B5EF4-FFF2-40B4-BE49-F238E27FC236}">
                <a16:creationId xmlns:a16="http://schemas.microsoft.com/office/drawing/2014/main" id="{21035063-A2AB-4B60-963F-483C1E0028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x-none" dirty="0"/>
          </a:p>
        </p:txBody>
      </p:sp>
    </p:spTree>
    <p:extLst>
      <p:ext uri="{BB962C8B-B14F-4D97-AF65-F5344CB8AC3E}">
        <p14:creationId xmlns:p14="http://schemas.microsoft.com/office/powerpoint/2010/main" val="2554205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p:titleStyle>
    <p:bodyStyle>
      <a:lvl1pPr marL="228600" indent="-228600" algn="l" defTabSz="914400" rtl="0" eaLnBrk="1" latinLnBrk="0" hangingPunct="1">
        <a:lnSpc>
          <a:spcPct val="90000"/>
        </a:lnSpc>
        <a:spcBef>
          <a:spcPts val="1000"/>
        </a:spcBef>
        <a:buFontTx/>
        <a:buBlip>
          <a:blip r:embed="rId14"/>
        </a:buBlip>
        <a:defRPr sz="2800" kern="1200">
          <a:solidFill>
            <a:srgbClr val="10C7FF"/>
          </a:solidFill>
          <a:latin typeface="HeronSansCond Medium" panose="02000606030000020004" pitchFamily="50" charset="0"/>
          <a:ea typeface="+mn-ea"/>
          <a:cs typeface="+mn-cs"/>
        </a:defRPr>
      </a:lvl1pPr>
      <a:lvl2pPr marL="685800" indent="-228600" algn="l" defTabSz="914400" rtl="0" eaLnBrk="1" latinLnBrk="0" hangingPunct="1">
        <a:lnSpc>
          <a:spcPct val="90000"/>
        </a:lnSpc>
        <a:spcBef>
          <a:spcPts val="500"/>
        </a:spcBef>
        <a:buFontTx/>
        <a:buBlip>
          <a:blip r:embed="rId14"/>
        </a:buBlip>
        <a:defRPr sz="2400" kern="1200">
          <a:solidFill>
            <a:srgbClr val="FFFFFF"/>
          </a:solidFill>
          <a:latin typeface="HeronSansCond Regular" panose="02000506030000020004" pitchFamily="50" charset="0"/>
          <a:ea typeface="+mn-ea"/>
          <a:cs typeface="+mn-cs"/>
        </a:defRPr>
      </a:lvl2pPr>
      <a:lvl3pPr marL="1143000" indent="-228600" algn="l" defTabSz="914400" rtl="0" eaLnBrk="1" latinLnBrk="0" hangingPunct="1">
        <a:lnSpc>
          <a:spcPct val="90000"/>
        </a:lnSpc>
        <a:spcBef>
          <a:spcPts val="500"/>
        </a:spcBef>
        <a:buFontTx/>
        <a:buBlip>
          <a:blip r:embed="rId14"/>
        </a:buBlip>
        <a:defRPr sz="2000" kern="1200">
          <a:solidFill>
            <a:srgbClr val="FFFFFF"/>
          </a:solidFill>
          <a:latin typeface="HeronSansCond Light" panose="02000506030000020003" pitchFamily="50" charset="0"/>
          <a:ea typeface="+mn-ea"/>
          <a:cs typeface="+mn-cs"/>
        </a:defRPr>
      </a:lvl3pPr>
      <a:lvl4pPr marL="1600200" indent="-228600" algn="l" defTabSz="914400" rtl="0" eaLnBrk="1" latinLnBrk="0" hangingPunct="1">
        <a:lnSpc>
          <a:spcPct val="90000"/>
        </a:lnSpc>
        <a:spcBef>
          <a:spcPts val="500"/>
        </a:spcBef>
        <a:buFontTx/>
        <a:buBlip>
          <a:blip r:embed="rId14"/>
        </a:buBlip>
        <a:defRPr sz="1800" kern="1200">
          <a:solidFill>
            <a:srgbClr val="FFFFFF"/>
          </a:solidFill>
          <a:latin typeface="HeronSansCond Light" panose="02000506030000020003" pitchFamily="50" charset="0"/>
          <a:ea typeface="+mn-ea"/>
          <a:cs typeface="+mn-cs"/>
        </a:defRPr>
      </a:lvl4pPr>
      <a:lvl5pPr marL="2057400" indent="-228600" algn="l" defTabSz="914400" rtl="0" eaLnBrk="1" latinLnBrk="0" hangingPunct="1">
        <a:lnSpc>
          <a:spcPct val="90000"/>
        </a:lnSpc>
        <a:spcBef>
          <a:spcPts val="500"/>
        </a:spcBef>
        <a:buFontTx/>
        <a:buBlip>
          <a:blip r:embed="rId14"/>
        </a:buBlip>
        <a:defRPr sz="1800" kern="1200">
          <a:solidFill>
            <a:srgbClr val="FFFFFF"/>
          </a:solidFill>
          <a:latin typeface="HeronSansCond Light" panose="02000506030000020003"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8.jpeg"/><Relationship Id="rId7"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8.png"/><Relationship Id="rId10" Type="http://schemas.openxmlformats.org/officeDocument/2006/relationships/image" Target="../media/image44.png"/><Relationship Id="rId4" Type="http://schemas.openxmlformats.org/officeDocument/2006/relationships/image" Target="../media/image4.png"/><Relationship Id="rId9"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63.png"/><Relationship Id="rId26" Type="http://schemas.openxmlformats.org/officeDocument/2006/relationships/image" Target="../media/image70.png"/><Relationship Id="rId3" Type="http://schemas.openxmlformats.org/officeDocument/2006/relationships/image" Target="../media/image4.png"/><Relationship Id="rId21" Type="http://schemas.openxmlformats.org/officeDocument/2006/relationships/image" Target="../media/image65.png"/><Relationship Id="rId34" Type="http://schemas.openxmlformats.org/officeDocument/2006/relationships/image" Target="../media/image77.png"/><Relationship Id="rId7" Type="http://schemas.openxmlformats.org/officeDocument/2006/relationships/image" Target="../media/image56.png"/><Relationship Id="rId12" Type="http://schemas.openxmlformats.org/officeDocument/2006/relationships/image" Target="../media/image60.png"/><Relationship Id="rId17" Type="http://schemas.openxmlformats.org/officeDocument/2006/relationships/image" Target="../media/image16.png"/><Relationship Id="rId25" Type="http://schemas.openxmlformats.org/officeDocument/2006/relationships/image" Target="../media/image69.png"/><Relationship Id="rId33" Type="http://schemas.openxmlformats.org/officeDocument/2006/relationships/image" Target="../media/image76.png"/><Relationship Id="rId2" Type="http://schemas.openxmlformats.org/officeDocument/2006/relationships/image" Target="../media/image1.PNG"/><Relationship Id="rId16" Type="http://schemas.openxmlformats.org/officeDocument/2006/relationships/image" Target="../media/image62.png"/><Relationship Id="rId20" Type="http://schemas.openxmlformats.org/officeDocument/2006/relationships/image" Target="../media/image64.png"/><Relationship Id="rId29"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59.png"/><Relationship Id="rId24" Type="http://schemas.openxmlformats.org/officeDocument/2006/relationships/image" Target="../media/image68.png"/><Relationship Id="rId32" Type="http://schemas.openxmlformats.org/officeDocument/2006/relationships/image" Target="../media/image75.png"/><Relationship Id="rId5" Type="http://schemas.openxmlformats.org/officeDocument/2006/relationships/image" Target="../media/image55.png"/><Relationship Id="rId15" Type="http://schemas.openxmlformats.org/officeDocument/2006/relationships/image" Target="../media/image61.png"/><Relationship Id="rId23" Type="http://schemas.openxmlformats.org/officeDocument/2006/relationships/image" Target="../media/image67.png"/><Relationship Id="rId28" Type="http://schemas.openxmlformats.org/officeDocument/2006/relationships/image" Target="../media/image18.png"/><Relationship Id="rId10" Type="http://schemas.openxmlformats.org/officeDocument/2006/relationships/image" Target="../media/image58.png"/><Relationship Id="rId19" Type="http://schemas.openxmlformats.org/officeDocument/2006/relationships/image" Target="../media/image17.png"/><Relationship Id="rId31" Type="http://schemas.openxmlformats.org/officeDocument/2006/relationships/image" Target="../media/image74.png"/><Relationship Id="rId4" Type="http://schemas.openxmlformats.org/officeDocument/2006/relationships/image" Target="../media/image54.png"/><Relationship Id="rId9" Type="http://schemas.openxmlformats.org/officeDocument/2006/relationships/image" Target="../media/image28.png"/><Relationship Id="rId14" Type="http://schemas.openxmlformats.org/officeDocument/2006/relationships/image" Target="../media/image27.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3.png"/><Relationship Id="rId8"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DBC_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286" y="441477"/>
            <a:ext cx="10837334" cy="6096000"/>
          </a:xfrm>
          <a:prstGeom prst="rect">
            <a:avLst/>
          </a:prstGeom>
        </p:spPr>
      </p:pic>
      <p:sp>
        <p:nvSpPr>
          <p:cNvPr id="2" name="Title 1">
            <a:extLst>
              <a:ext uri="{FF2B5EF4-FFF2-40B4-BE49-F238E27FC236}">
                <a16:creationId xmlns:a16="http://schemas.microsoft.com/office/drawing/2014/main" id="{5883E643-0425-48F7-895D-8D85C298F4AA}"/>
              </a:ext>
            </a:extLst>
          </p:cNvPr>
          <p:cNvSpPr>
            <a:spLocks noGrp="1"/>
          </p:cNvSpPr>
          <p:nvPr>
            <p:ph type="ctrTitle"/>
          </p:nvPr>
        </p:nvSpPr>
        <p:spPr>
          <a:xfrm>
            <a:off x="635000" y="710467"/>
            <a:ext cx="5468701" cy="3776866"/>
          </a:xfrm>
        </p:spPr>
        <p:txBody>
          <a:bodyPr anchor="t">
            <a:noAutofit/>
          </a:bodyPr>
          <a:lstStyle/>
          <a:p>
            <a:pPr algn="l"/>
            <a:r>
              <a:rPr lang="en-US" sz="8800" dirty="0">
                <a:solidFill>
                  <a:srgbClr val="0FE100"/>
                </a:solidFill>
              </a:rPr>
              <a:t>Detect, </a:t>
            </a:r>
            <a:br>
              <a:rPr lang="en-US" sz="8800" dirty="0">
                <a:solidFill>
                  <a:srgbClr val="0FE100"/>
                </a:solidFill>
              </a:rPr>
            </a:br>
            <a:r>
              <a:rPr lang="en-US" sz="8800" dirty="0">
                <a:solidFill>
                  <a:srgbClr val="0FE100"/>
                </a:solidFill>
              </a:rPr>
              <a:t>Respond, </a:t>
            </a:r>
            <a:br>
              <a:rPr lang="en-US" sz="8800" dirty="0">
                <a:solidFill>
                  <a:srgbClr val="0FE100"/>
                </a:solidFill>
              </a:rPr>
            </a:br>
            <a:r>
              <a:rPr lang="en-US" sz="8800" dirty="0">
                <a:solidFill>
                  <a:srgbClr val="0FE100"/>
                </a:solidFill>
              </a:rPr>
              <a:t>Recover</a:t>
            </a:r>
            <a:endParaRPr lang="x-none" sz="8800" dirty="0">
              <a:solidFill>
                <a:srgbClr val="0FE100"/>
              </a:solidFill>
            </a:endParaRPr>
          </a:p>
        </p:txBody>
      </p:sp>
      <p:sp>
        <p:nvSpPr>
          <p:cNvPr id="3" name="Subtitle 2">
            <a:extLst>
              <a:ext uri="{FF2B5EF4-FFF2-40B4-BE49-F238E27FC236}">
                <a16:creationId xmlns:a16="http://schemas.microsoft.com/office/drawing/2014/main" id="{7D54EF5B-06A5-4866-BFC5-B56475D0683D}"/>
              </a:ext>
            </a:extLst>
          </p:cNvPr>
          <p:cNvSpPr>
            <a:spLocks noGrp="1"/>
          </p:cNvSpPr>
          <p:nvPr>
            <p:ph type="subTitle" idx="1"/>
          </p:nvPr>
        </p:nvSpPr>
        <p:spPr>
          <a:xfrm>
            <a:off x="635000" y="4556904"/>
            <a:ext cx="9144000" cy="1655762"/>
          </a:xfrm>
        </p:spPr>
        <p:txBody>
          <a:bodyPr>
            <a:normAutofit/>
          </a:bodyPr>
          <a:lstStyle/>
          <a:p>
            <a:pPr algn="l"/>
            <a:r>
              <a:rPr lang="en-US" sz="4000" dirty="0"/>
              <a:t>Let’s discover the </a:t>
            </a:r>
            <a:br>
              <a:rPr lang="en-US" sz="4000" dirty="0"/>
            </a:br>
            <a:r>
              <a:rPr lang="en-US" sz="4000" dirty="0">
                <a:solidFill>
                  <a:srgbClr val="0FE100"/>
                </a:solidFill>
              </a:rPr>
              <a:t>Run</a:t>
            </a:r>
            <a:r>
              <a:rPr lang="en-US" sz="4000" dirty="0"/>
              <a:t> part of </a:t>
            </a:r>
            <a:r>
              <a:rPr lang="en-US" sz="4000" dirty="0">
                <a:solidFill>
                  <a:srgbClr val="0FE100"/>
                </a:solidFill>
              </a:rPr>
              <a:t>DevOps</a:t>
            </a:r>
            <a:endParaRPr lang="x-none" sz="4000" dirty="0">
              <a:solidFill>
                <a:srgbClr val="0FE100"/>
              </a:solidFill>
            </a:endParaRPr>
          </a:p>
        </p:txBody>
      </p:sp>
    </p:spTree>
    <p:extLst>
      <p:ext uri="{BB962C8B-B14F-4D97-AF65-F5344CB8AC3E}">
        <p14:creationId xmlns:p14="http://schemas.microsoft.com/office/powerpoint/2010/main" val="746049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DBC_0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093" y="704272"/>
            <a:ext cx="5940000" cy="5940000"/>
          </a:xfrm>
          <a:prstGeom prst="rect">
            <a:avLst/>
          </a:prstGeom>
        </p:spPr>
      </p:pic>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dirty="0">
                <a:latin typeface="HeronSansCond Medium"/>
                <a:cs typeface="HeronSansCond Medium"/>
              </a:rPr>
              <a:t>Meet Parts Unlimited </a:t>
            </a:r>
            <a:r>
              <a:rPr lang="en-US" dirty="0" err="1">
                <a:latin typeface="HeronSansCond Medium"/>
                <a:cs typeface="HeronSansCond Medium"/>
              </a:rPr>
              <a:t>Inc</a:t>
            </a:r>
            <a:endParaRPr lang="x-none" dirty="0">
              <a:solidFill>
                <a:srgbClr val="0FE100"/>
              </a:solidFill>
              <a:latin typeface="HeronSansCond Medium"/>
              <a:cs typeface="HeronSansCond Medium"/>
            </a:endParaRPr>
          </a:p>
        </p:txBody>
      </p:sp>
      <p:sp>
        <p:nvSpPr>
          <p:cNvPr id="12"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646036"/>
            <a:ext cx="10515600" cy="5211963"/>
          </a:xfrm>
        </p:spPr>
        <p:txBody>
          <a:bodyPr>
            <a:normAutofit/>
          </a:bodyPr>
          <a:lstStyle/>
          <a:p>
            <a:pPr marL="263525" indent="-263525">
              <a:lnSpc>
                <a:spcPct val="120000"/>
              </a:lnSpc>
              <a:buSzPct val="100000"/>
              <a:buBlip>
                <a:blip r:embed="rId4"/>
              </a:buBlip>
            </a:pPr>
            <a:r>
              <a:rPr lang="en-US" sz="2400" dirty="0">
                <a:latin typeface="HeronSansCond Regular"/>
                <a:cs typeface="HeronSansCond Regular"/>
              </a:rPr>
              <a:t>Sells car parts on the internet</a:t>
            </a:r>
          </a:p>
          <a:p>
            <a:pPr marL="263525" indent="-263525">
              <a:lnSpc>
                <a:spcPct val="120000"/>
              </a:lnSpc>
              <a:buSzPct val="100000"/>
              <a:buBlip>
                <a:blip r:embed="rId4"/>
              </a:buBlip>
            </a:pPr>
            <a:r>
              <a:rPr lang="en-US" sz="2400" dirty="0">
                <a:latin typeface="HeronSansCond Regular"/>
                <a:cs typeface="HeronSansCond Regular"/>
              </a:rPr>
              <a:t>They invested a lot in DevOps in the last few years</a:t>
            </a:r>
          </a:p>
          <a:p>
            <a:pPr marL="263525" indent="-263525">
              <a:lnSpc>
                <a:spcPct val="120000"/>
              </a:lnSpc>
              <a:buSzPct val="100000"/>
              <a:buBlip>
                <a:blip r:embed="rId4"/>
              </a:buBlip>
            </a:pPr>
            <a:r>
              <a:rPr lang="en-US" sz="2400" dirty="0">
                <a:latin typeface="HeronSansCond Regular"/>
                <a:cs typeface="HeronSansCond Regular"/>
              </a:rPr>
              <a:t>They have CI/CD, They run all in the cloud</a:t>
            </a:r>
          </a:p>
          <a:p>
            <a:pPr marL="263525" indent="-263525">
              <a:lnSpc>
                <a:spcPct val="120000"/>
              </a:lnSpc>
              <a:buSzPct val="100000"/>
              <a:buBlip>
                <a:blip r:embed="rId4"/>
              </a:buBlip>
            </a:pPr>
            <a:r>
              <a:rPr lang="en-US" sz="2400" dirty="0">
                <a:latin typeface="HeronSansCond Regular"/>
                <a:cs typeface="HeronSansCond Regular"/>
              </a:rPr>
              <a:t>They live by the </a:t>
            </a:r>
            <a:r>
              <a:rPr lang="en-US" sz="2400" dirty="0" err="1">
                <a:latin typeface="HeronSansCond Regular"/>
                <a:cs typeface="HeronSansCond Regular"/>
              </a:rPr>
              <a:t>DevOps</a:t>
            </a:r>
            <a:r>
              <a:rPr lang="en-US" sz="2400" dirty="0">
                <a:latin typeface="HeronSansCond Regular"/>
                <a:cs typeface="HeronSansCond Regular"/>
              </a:rPr>
              <a:t> ways defined by Gene Kim</a:t>
            </a:r>
          </a:p>
          <a:p>
            <a:pPr marL="538163" lvl="1" indent="-274638">
              <a:lnSpc>
                <a:spcPct val="120000"/>
              </a:lnSpc>
              <a:spcBef>
                <a:spcPts val="1000"/>
              </a:spcBef>
              <a:buSzPct val="100000"/>
              <a:buBlip>
                <a:blip r:embed="rId4"/>
              </a:buBlip>
            </a:pPr>
            <a:r>
              <a:rPr lang="en-US" dirty="0">
                <a:solidFill>
                  <a:srgbClr val="10C7FF"/>
                </a:solidFill>
                <a:latin typeface="HeronSansCond Regular"/>
                <a:cs typeface="HeronSansCond Regular"/>
              </a:rPr>
              <a:t>Systems thinking</a:t>
            </a:r>
          </a:p>
          <a:p>
            <a:pPr marL="538163" lvl="1" indent="-274638">
              <a:lnSpc>
                <a:spcPct val="120000"/>
              </a:lnSpc>
              <a:spcBef>
                <a:spcPts val="1000"/>
              </a:spcBef>
              <a:buSzPct val="100000"/>
              <a:buBlip>
                <a:blip r:embed="rId4"/>
              </a:buBlip>
            </a:pPr>
            <a:r>
              <a:rPr lang="en-US" dirty="0">
                <a:solidFill>
                  <a:srgbClr val="10C7FF"/>
                </a:solidFill>
                <a:latin typeface="HeronSansCond Regular"/>
                <a:cs typeface="HeronSansCond Regular"/>
              </a:rPr>
              <a:t>Feedback loops</a:t>
            </a:r>
          </a:p>
          <a:p>
            <a:pPr marL="538163" lvl="1" indent="-274638">
              <a:lnSpc>
                <a:spcPct val="120000"/>
              </a:lnSpc>
              <a:spcBef>
                <a:spcPts val="1000"/>
              </a:spcBef>
              <a:buSzPct val="100000"/>
              <a:buBlip>
                <a:blip r:embed="rId4"/>
              </a:buBlip>
            </a:pPr>
            <a:r>
              <a:rPr lang="en-US" dirty="0">
                <a:solidFill>
                  <a:srgbClr val="10C7FF"/>
                </a:solidFill>
                <a:latin typeface="HeronSansCond Regular"/>
                <a:cs typeface="HeronSansCond Regular"/>
              </a:rPr>
              <a:t>Continuous learning</a:t>
            </a:r>
            <a:endParaRPr lang="en-US" sz="2400" dirty="0">
              <a:latin typeface="HeronSansCond Regular"/>
              <a:cs typeface="HeronSansCond Regular"/>
            </a:endParaRPr>
          </a:p>
        </p:txBody>
      </p:sp>
      <p:pic>
        <p:nvPicPr>
          <p:cNvPr id="2" name="Picture 1" descr="GDBC_PartsUnlimitedInc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4887" y="2380209"/>
            <a:ext cx="3483556" cy="2203332"/>
          </a:xfrm>
          <a:prstGeom prst="rect">
            <a:avLst/>
          </a:prstGeom>
        </p:spPr>
      </p:pic>
    </p:spTree>
    <p:extLst>
      <p:ext uri="{BB962C8B-B14F-4D97-AF65-F5344CB8AC3E}">
        <p14:creationId xmlns:p14="http://schemas.microsoft.com/office/powerpoint/2010/main" val="3203493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dirty="0">
                <a:latin typeface="HeronSansCond Medium"/>
                <a:cs typeface="HeronSansCond Medium"/>
              </a:rPr>
              <a:t>Challenges at Parts Unlimited?</a:t>
            </a:r>
            <a:endParaRPr lang="x-none" dirty="0">
              <a:solidFill>
                <a:srgbClr val="0FE100"/>
              </a:solidFill>
              <a:latin typeface="HeronSansCond Medium"/>
              <a:cs typeface="HeronSansCond Medium"/>
            </a:endParaRPr>
          </a:p>
        </p:txBody>
      </p:sp>
      <p:sp>
        <p:nvSpPr>
          <p:cNvPr id="12"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646036"/>
            <a:ext cx="10515600" cy="5211963"/>
          </a:xfrm>
        </p:spPr>
        <p:txBody>
          <a:bodyPr>
            <a:normAutofit/>
          </a:bodyPr>
          <a:lstStyle/>
          <a:p>
            <a:pPr marL="263525" indent="-263525">
              <a:lnSpc>
                <a:spcPct val="100000"/>
              </a:lnSpc>
              <a:buSzPct val="100000"/>
              <a:buBlip>
                <a:blip r:embed="rId3"/>
              </a:buBlip>
            </a:pPr>
            <a:r>
              <a:rPr lang="en-US" sz="2400" dirty="0">
                <a:latin typeface="HeronSansCond Regular"/>
                <a:cs typeface="HeronSansCond Regular"/>
              </a:rPr>
              <a:t>How can we get a more stable operation</a:t>
            </a:r>
          </a:p>
          <a:p>
            <a:pPr marL="263525" indent="-263525">
              <a:lnSpc>
                <a:spcPct val="100000"/>
              </a:lnSpc>
              <a:buSzPct val="100000"/>
              <a:buBlip>
                <a:blip r:embed="rId3"/>
              </a:buBlip>
            </a:pPr>
            <a:r>
              <a:rPr lang="en-US" sz="2400" dirty="0">
                <a:latin typeface="HeronSansCond Regular"/>
                <a:cs typeface="HeronSansCond Regular"/>
              </a:rPr>
              <a:t>We have outages all the time</a:t>
            </a:r>
          </a:p>
          <a:p>
            <a:pPr marL="263525" indent="-263525">
              <a:lnSpc>
                <a:spcPct val="100000"/>
              </a:lnSpc>
              <a:buSzPct val="100000"/>
              <a:buBlip>
                <a:blip r:embed="rId3"/>
              </a:buBlip>
            </a:pPr>
            <a:r>
              <a:rPr lang="en-US" sz="2400" dirty="0">
                <a:latin typeface="HeronSansCond Regular"/>
                <a:cs typeface="HeronSansCond Regular"/>
              </a:rPr>
              <a:t>How can we improve our delivery while keeping all the </a:t>
            </a:r>
            <a:br>
              <a:rPr lang="en-US" sz="2400" dirty="0">
                <a:latin typeface="HeronSansCond Regular"/>
                <a:cs typeface="HeronSansCond Regular"/>
              </a:rPr>
            </a:br>
            <a:r>
              <a:rPr lang="en-US" sz="2400" dirty="0">
                <a:latin typeface="HeronSansCond Regular"/>
                <a:cs typeface="HeronSansCond Regular"/>
              </a:rPr>
              <a:t>good from </a:t>
            </a:r>
            <a:r>
              <a:rPr lang="en-US" sz="2400" dirty="0" err="1">
                <a:latin typeface="HeronSansCond Regular"/>
                <a:cs typeface="HeronSansCond Regular"/>
              </a:rPr>
              <a:t>DevOps</a:t>
            </a:r>
            <a:r>
              <a:rPr lang="en-US" sz="2400" dirty="0">
                <a:latin typeface="HeronSansCond Regular"/>
                <a:cs typeface="HeronSansCond Regular"/>
              </a:rPr>
              <a:t>?</a:t>
            </a:r>
          </a:p>
          <a:p>
            <a:pPr marL="263525" indent="-263525">
              <a:lnSpc>
                <a:spcPct val="100000"/>
              </a:lnSpc>
              <a:buSzPct val="100000"/>
              <a:buBlip>
                <a:blip r:embed="rId3"/>
              </a:buBlip>
            </a:pPr>
            <a:r>
              <a:rPr lang="en-US" sz="2400" dirty="0">
                <a:latin typeface="HeronSansCond Regular"/>
                <a:cs typeface="HeronSansCond Regular"/>
              </a:rPr>
              <a:t>How can we implement a process that re-enforces </a:t>
            </a:r>
            <a:br>
              <a:rPr lang="en-US" sz="2400" dirty="0">
                <a:latin typeface="HeronSansCond Regular"/>
                <a:cs typeface="HeronSansCond Regular"/>
              </a:rPr>
            </a:br>
            <a:r>
              <a:rPr lang="en-US" sz="2400" dirty="0">
                <a:latin typeface="HeronSansCond Regular"/>
                <a:cs typeface="HeronSansCond Regular"/>
              </a:rPr>
              <a:t>continuous learning from incidents that happen</a:t>
            </a:r>
          </a:p>
          <a:p>
            <a:pPr marL="263525" indent="-263525">
              <a:lnSpc>
                <a:spcPct val="100000"/>
              </a:lnSpc>
              <a:buSzPct val="100000"/>
              <a:buBlip>
                <a:blip r:embed="rId3"/>
              </a:buBlip>
            </a:pPr>
            <a:r>
              <a:rPr lang="en-US" sz="2400" dirty="0">
                <a:latin typeface="HeronSansCond Regular"/>
                <a:cs typeface="HeronSansCond Regular"/>
              </a:rPr>
              <a:t>How can we apply SRE practices</a:t>
            </a:r>
          </a:p>
          <a:p>
            <a:pPr marL="538163" lvl="2" indent="-274638">
              <a:lnSpc>
                <a:spcPct val="100000"/>
              </a:lnSpc>
              <a:buSzPct val="100000"/>
              <a:buBlip>
                <a:blip r:embed="rId3"/>
              </a:buBlip>
            </a:pPr>
            <a:r>
              <a:rPr lang="en-US" sz="2400" dirty="0">
                <a:solidFill>
                  <a:srgbClr val="10C7FF"/>
                </a:solidFill>
                <a:latin typeface="HeronSansCond Regular"/>
                <a:cs typeface="HeronSansCond Regular"/>
              </a:rPr>
              <a:t>Error Budgets</a:t>
            </a:r>
          </a:p>
          <a:p>
            <a:pPr marL="538163" lvl="2" indent="-274638">
              <a:lnSpc>
                <a:spcPct val="100000"/>
              </a:lnSpc>
              <a:buSzPct val="100000"/>
              <a:buBlip>
                <a:blip r:embed="rId3"/>
              </a:buBlip>
            </a:pPr>
            <a:r>
              <a:rPr lang="en-US" sz="2400" dirty="0">
                <a:solidFill>
                  <a:srgbClr val="10C7FF"/>
                </a:solidFill>
                <a:latin typeface="HeronSansCond Regular"/>
                <a:cs typeface="HeronSansCond Regular"/>
              </a:rPr>
              <a:t>Learning retrospectives (blameless post mortem)</a:t>
            </a:r>
          </a:p>
          <a:p>
            <a:pPr marL="538163" lvl="2" indent="-274638">
              <a:lnSpc>
                <a:spcPct val="100000"/>
              </a:lnSpc>
              <a:buSzPct val="100000"/>
              <a:buBlip>
                <a:blip r:embed="rId3"/>
              </a:buBlip>
            </a:pPr>
            <a:r>
              <a:rPr lang="en-US" sz="2400" dirty="0">
                <a:solidFill>
                  <a:srgbClr val="10C7FF"/>
                </a:solidFill>
                <a:latin typeface="HeronSansCond Regular"/>
                <a:cs typeface="HeronSansCond Regular"/>
              </a:rPr>
              <a:t>Detect, Respond, Remediate</a:t>
            </a:r>
            <a:endParaRPr lang="x-none" sz="2400" dirty="0">
              <a:solidFill>
                <a:srgbClr val="10C7FF"/>
              </a:solidFill>
              <a:latin typeface="HeronSansCond Regular"/>
              <a:cs typeface="HeronSansCond Regular"/>
            </a:endParaRPr>
          </a:p>
        </p:txBody>
      </p:sp>
      <p:pic>
        <p:nvPicPr>
          <p:cNvPr id="7" name="Picture 6" descr="GDBC_0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515" y="1143000"/>
            <a:ext cx="5297714" cy="5297714"/>
          </a:xfrm>
          <a:prstGeom prst="rect">
            <a:avLst/>
          </a:prstGeom>
        </p:spPr>
      </p:pic>
    </p:spTree>
    <p:extLst>
      <p:ext uri="{BB962C8B-B14F-4D97-AF65-F5344CB8AC3E}">
        <p14:creationId xmlns:p14="http://schemas.microsoft.com/office/powerpoint/2010/main" val="758141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DBC_0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560" y="2398395"/>
            <a:ext cx="7782560" cy="4377690"/>
          </a:xfrm>
          <a:prstGeom prst="rect">
            <a:avLst/>
          </a:prstGeom>
        </p:spPr>
      </p:pic>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dirty="0">
                <a:latin typeface="HeronSansCond Medium"/>
                <a:cs typeface="HeronSansCond Medium"/>
              </a:rPr>
              <a:t>A journey through time</a:t>
            </a:r>
            <a:endParaRPr lang="x-none" dirty="0">
              <a:solidFill>
                <a:srgbClr val="0FE100"/>
              </a:solidFill>
              <a:latin typeface="HeronSansCond Medium"/>
              <a:cs typeface="HeronSansCond Medium"/>
            </a:endParaRPr>
          </a:p>
        </p:txBody>
      </p:sp>
      <p:sp>
        <p:nvSpPr>
          <p:cNvPr id="12"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646036"/>
            <a:ext cx="10515600" cy="5211963"/>
          </a:xfrm>
        </p:spPr>
        <p:txBody>
          <a:bodyPr>
            <a:normAutofit/>
          </a:bodyPr>
          <a:lstStyle/>
          <a:p>
            <a:pPr marL="0" indent="0">
              <a:lnSpc>
                <a:spcPct val="100000"/>
              </a:lnSpc>
              <a:buNone/>
            </a:pPr>
            <a:r>
              <a:rPr lang="en-US" sz="2400" dirty="0">
                <a:latin typeface="HeronSansCond Regular"/>
                <a:cs typeface="HeronSansCond Regular"/>
              </a:rPr>
              <a:t>Let’s have a look at a year at Parts Unlimited, what they encountered </a:t>
            </a:r>
            <a:br>
              <a:rPr lang="en-US" sz="2400" dirty="0">
                <a:latin typeface="HeronSansCond Regular"/>
                <a:cs typeface="HeronSansCond Regular"/>
              </a:rPr>
            </a:br>
            <a:r>
              <a:rPr lang="en-US" sz="2400" dirty="0">
                <a:latin typeface="HeronSansCond Regular"/>
                <a:cs typeface="HeronSansCond Regular"/>
              </a:rPr>
              <a:t>and what they learned along the way.</a:t>
            </a:r>
            <a:endParaRPr lang="x-none" sz="2400" dirty="0">
              <a:latin typeface="HeronSansCond Regular"/>
              <a:cs typeface="HeronSansCond Regular"/>
            </a:endParaRPr>
          </a:p>
        </p:txBody>
      </p:sp>
    </p:spTree>
    <p:extLst>
      <p:ext uri="{BB962C8B-B14F-4D97-AF65-F5344CB8AC3E}">
        <p14:creationId xmlns:p14="http://schemas.microsoft.com/office/powerpoint/2010/main" val="1214836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DBC_0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2756"/>
            <a:ext cx="12198774" cy="6861810"/>
          </a:xfrm>
          <a:prstGeom prst="rect">
            <a:avLst/>
          </a:prstGeom>
        </p:spPr>
      </p:pic>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February 2018</a:t>
            </a:r>
            <a:endParaRPr lang="x-none" sz="3200" dirty="0">
              <a:solidFill>
                <a:srgbClr val="0FE100"/>
              </a:solidFill>
              <a:latin typeface="HeronSansCond Medium"/>
              <a:cs typeface="HeronSansCond Medium"/>
            </a:endParaRPr>
          </a:p>
        </p:txBody>
      </p:sp>
      <p:pic>
        <p:nvPicPr>
          <p:cNvPr id="5" name="Picture 4" descr="GDBC_icon_0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1551" y="3366845"/>
            <a:ext cx="338765" cy="324331"/>
          </a:xfrm>
          <a:prstGeom prst="rect">
            <a:avLst/>
          </a:prstGeom>
        </p:spPr>
      </p:pic>
      <p:pic>
        <p:nvPicPr>
          <p:cNvPr id="6" name="Picture 5" descr="GDBC_0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1840" y="2763960"/>
            <a:ext cx="2564960" cy="2564960"/>
          </a:xfrm>
          <a:prstGeom prst="rect">
            <a:avLst/>
          </a:prstGeom>
        </p:spPr>
      </p:pic>
      <p:pic>
        <p:nvPicPr>
          <p:cNvPr id="8" name="Picture 7" descr="GDBC_icon_0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5937" y="3456714"/>
            <a:ext cx="1172726" cy="1122762"/>
          </a:xfrm>
          <a:prstGeom prst="rect">
            <a:avLst/>
          </a:prstGeom>
        </p:spPr>
      </p:pic>
    </p:spTree>
    <p:extLst>
      <p:ext uri="{BB962C8B-B14F-4D97-AF65-F5344CB8AC3E}">
        <p14:creationId xmlns:p14="http://schemas.microsoft.com/office/powerpoint/2010/main" val="151135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40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FF0023"/>
                </a:solidFill>
                <a:latin typeface="HeronSansCond Medium"/>
                <a:cs typeface="HeronSansCond Medium"/>
              </a:rPr>
              <a:t>Site is showing this error</a:t>
            </a:r>
            <a:endParaRPr lang="x-none" sz="3200" dirty="0">
              <a:solidFill>
                <a:srgbClr val="FF0023"/>
              </a:solidFill>
              <a:latin typeface="HeronSansCond Medium"/>
              <a:cs typeface="HeronSansCond Medium"/>
            </a:endParaRPr>
          </a:p>
        </p:txBody>
      </p:sp>
      <p:pic>
        <p:nvPicPr>
          <p:cNvPr id="7" name="Picture 6" descr="GDBC_icon_0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6881" y="588909"/>
            <a:ext cx="987318" cy="945251"/>
          </a:xfrm>
          <a:prstGeom prst="rect">
            <a:avLst/>
          </a:prstGeom>
        </p:spPr>
      </p:pic>
      <p:pic>
        <p:nvPicPr>
          <p:cNvPr id="6" name="Picture 5">
            <a:extLst>
              <a:ext uri="{FF2B5EF4-FFF2-40B4-BE49-F238E27FC236}">
                <a16:creationId xmlns:a16="http://schemas.microsoft.com/office/drawing/2014/main" id="{D948E99D-2F57-447A-92B6-F7D0DC8CA854}"/>
              </a:ext>
            </a:extLst>
          </p:cNvPr>
          <p:cNvPicPr>
            <a:picLocks noChangeAspect="1"/>
          </p:cNvPicPr>
          <p:nvPr/>
        </p:nvPicPr>
        <p:blipFill>
          <a:blip r:embed="rId4"/>
          <a:stretch>
            <a:fillRect/>
          </a:stretch>
        </p:blipFill>
        <p:spPr>
          <a:xfrm>
            <a:off x="709913" y="1328453"/>
            <a:ext cx="8694540" cy="4890678"/>
          </a:xfrm>
          <a:prstGeom prst="rect">
            <a:avLst/>
          </a:prstGeom>
        </p:spPr>
      </p:pic>
    </p:spTree>
    <p:extLst>
      <p:ext uri="{BB962C8B-B14F-4D97-AF65-F5344CB8AC3E}">
        <p14:creationId xmlns:p14="http://schemas.microsoft.com/office/powerpoint/2010/main" val="2156395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DBC_icon_0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6881" y="588909"/>
            <a:ext cx="987318" cy="945251"/>
          </a:xfrm>
          <a:prstGeom prst="rect">
            <a:avLst/>
          </a:prstGeom>
        </p:spPr>
      </p:pic>
      <p:sp>
        <p:nvSpPr>
          <p:cNvPr id="8"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February 2018</a:t>
            </a:r>
          </a:p>
          <a:p>
            <a:pPr>
              <a:lnSpc>
                <a:spcPct val="100000"/>
              </a:lnSpc>
            </a:pPr>
            <a:r>
              <a:rPr lang="en-US" sz="3200" dirty="0">
                <a:latin typeface="HeronSansCond Regular"/>
                <a:cs typeface="HeronSansCond Regular"/>
              </a:rPr>
              <a:t>Detect, Respond, Recover</a:t>
            </a:r>
            <a:endParaRPr lang="x-none" sz="3200" dirty="0">
              <a:solidFill>
                <a:srgbClr val="0FE100"/>
              </a:solidFill>
              <a:latin typeface="HeronSansCond Regular"/>
              <a:cs typeface="HeronSansCond Regular"/>
            </a:endParaRPr>
          </a:p>
        </p:txBody>
      </p:sp>
      <p:sp>
        <p:nvSpPr>
          <p:cNvPr id="9"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808018"/>
            <a:ext cx="10515600" cy="4876799"/>
          </a:xfrm>
        </p:spPr>
        <p:txBody>
          <a:bodyPr>
            <a:normAutofit/>
          </a:bodyPr>
          <a:lstStyle/>
          <a:p>
            <a:pPr marL="263525" indent="-263525">
              <a:lnSpc>
                <a:spcPct val="120000"/>
              </a:lnSpc>
              <a:buSzPct val="100000"/>
              <a:buBlip>
                <a:blip r:embed="rId4"/>
              </a:buBlip>
            </a:pPr>
            <a:r>
              <a:rPr lang="en-US" sz="2400" dirty="0">
                <a:latin typeface="HeronSansCond Regular"/>
                <a:cs typeface="HeronSansCond Regular"/>
              </a:rPr>
              <a:t>This issue is detected by customers</a:t>
            </a:r>
          </a:p>
          <a:p>
            <a:pPr marL="538163" lvl="1" indent="-274638">
              <a:lnSpc>
                <a:spcPct val="120000"/>
              </a:lnSpc>
              <a:buSzPct val="100000"/>
              <a:buBlip>
                <a:blip r:embed="rId4"/>
              </a:buBlip>
            </a:pPr>
            <a:r>
              <a:rPr lang="en-US" dirty="0">
                <a:solidFill>
                  <a:srgbClr val="10C7FF"/>
                </a:solidFill>
                <a:latin typeface="HeronSansCond Regular"/>
                <a:cs typeface="HeronSansCond Regular"/>
              </a:rPr>
              <a:t>Sales is dropping and makes engineers aware of the problem</a:t>
            </a:r>
          </a:p>
          <a:p>
            <a:pPr marL="263525" indent="-263525">
              <a:lnSpc>
                <a:spcPct val="120000"/>
              </a:lnSpc>
              <a:buSzPct val="100000"/>
              <a:buBlip>
                <a:blip r:embed="rId4"/>
              </a:buBlip>
            </a:pPr>
            <a:endParaRPr lang="en-US" sz="2400" dirty="0">
              <a:latin typeface="HeronSansCond Regular"/>
              <a:cs typeface="HeronSansCond Regular"/>
            </a:endParaRPr>
          </a:p>
          <a:p>
            <a:pPr marL="263525" indent="-263525">
              <a:lnSpc>
                <a:spcPct val="120000"/>
              </a:lnSpc>
              <a:buSzPct val="100000"/>
              <a:buBlip>
                <a:blip r:embed="rId4"/>
              </a:buBlip>
            </a:pPr>
            <a:r>
              <a:rPr lang="en-US" sz="2400" dirty="0">
                <a:latin typeface="HeronSansCond Regular"/>
                <a:cs typeface="HeronSansCond Regular"/>
              </a:rPr>
              <a:t>How to fix?</a:t>
            </a:r>
          </a:p>
          <a:p>
            <a:pPr marL="538163" lvl="1" indent="-274638">
              <a:lnSpc>
                <a:spcPct val="120000"/>
              </a:lnSpc>
              <a:buSzPct val="100000"/>
              <a:buBlip>
                <a:blip r:embed="rId4"/>
              </a:buBlip>
            </a:pPr>
            <a:r>
              <a:rPr lang="en-US" dirty="0">
                <a:solidFill>
                  <a:srgbClr val="10C7FF"/>
                </a:solidFill>
                <a:latin typeface="HeronSansCond Regular"/>
                <a:cs typeface="HeronSansCond Regular"/>
              </a:rPr>
              <a:t>Figure out what is going on</a:t>
            </a:r>
          </a:p>
          <a:p>
            <a:pPr marL="263525" indent="-263525">
              <a:lnSpc>
                <a:spcPct val="120000"/>
              </a:lnSpc>
              <a:buSzPct val="100000"/>
              <a:buBlip>
                <a:blip r:embed="rId4"/>
              </a:buBlip>
            </a:pPr>
            <a:endParaRPr lang="en-US" sz="2400" dirty="0">
              <a:latin typeface="HeronSansCond Regular"/>
              <a:cs typeface="HeronSansCond Regular"/>
            </a:endParaRPr>
          </a:p>
          <a:p>
            <a:pPr marL="263525" indent="-263525">
              <a:lnSpc>
                <a:spcPct val="120000"/>
              </a:lnSpc>
              <a:buSzPct val="100000"/>
              <a:buBlip>
                <a:blip r:embed="rId4"/>
              </a:buBlip>
            </a:pPr>
            <a:r>
              <a:rPr lang="en-US" sz="2400" dirty="0">
                <a:latin typeface="HeronSansCond Regular"/>
                <a:cs typeface="HeronSansCond Regular"/>
              </a:rPr>
              <a:t>Apparently an certificate has expired, giving the error dialog</a:t>
            </a:r>
          </a:p>
          <a:p>
            <a:pPr marL="538163" lvl="1" indent="-274638">
              <a:lnSpc>
                <a:spcPct val="120000"/>
              </a:lnSpc>
              <a:buSzPct val="100000"/>
              <a:buBlip>
                <a:blip r:embed="rId4"/>
              </a:buBlip>
            </a:pPr>
            <a:r>
              <a:rPr lang="en-US" dirty="0">
                <a:solidFill>
                  <a:srgbClr val="10C7FF"/>
                </a:solidFill>
                <a:latin typeface="HeronSansCond Regular"/>
                <a:cs typeface="HeronSansCond Regular"/>
              </a:rPr>
              <a:t>Quick Fix, replace the certificate</a:t>
            </a:r>
          </a:p>
        </p:txBody>
      </p:sp>
    </p:spTree>
    <p:extLst>
      <p:ext uri="{BB962C8B-B14F-4D97-AF65-F5344CB8AC3E}">
        <p14:creationId xmlns:p14="http://schemas.microsoft.com/office/powerpoint/2010/main" val="4283085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DBC_0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2756"/>
            <a:ext cx="12198774" cy="6861810"/>
          </a:xfrm>
          <a:prstGeom prst="rect">
            <a:avLst/>
          </a:prstGeom>
        </p:spPr>
      </p:pic>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February 2018</a:t>
            </a:r>
            <a:endParaRPr lang="x-none" sz="3200" dirty="0">
              <a:solidFill>
                <a:srgbClr val="0FE100"/>
              </a:solidFill>
              <a:latin typeface="HeronSansCond Medium"/>
              <a:cs typeface="HeronSansCond Medium"/>
            </a:endParaRPr>
          </a:p>
        </p:txBody>
      </p:sp>
      <p:pic>
        <p:nvPicPr>
          <p:cNvPr id="5" name="Picture 4" descr="GDBC_icon_0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1551" y="3366845"/>
            <a:ext cx="338765" cy="324331"/>
          </a:xfrm>
          <a:prstGeom prst="rect">
            <a:avLst/>
          </a:prstGeom>
        </p:spPr>
      </p:pic>
      <p:pic>
        <p:nvPicPr>
          <p:cNvPr id="6" name="Picture 5" descr="GDBC_0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1840" y="2763960"/>
            <a:ext cx="2564960" cy="2564960"/>
          </a:xfrm>
          <a:prstGeom prst="rect">
            <a:avLst/>
          </a:prstGeom>
        </p:spPr>
      </p:pic>
      <p:pic>
        <p:nvPicPr>
          <p:cNvPr id="8" name="Picture 7" descr="GDBC_icon_0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5937" y="3456714"/>
            <a:ext cx="1172726" cy="1122762"/>
          </a:xfrm>
          <a:prstGeom prst="rect">
            <a:avLst/>
          </a:prstGeom>
        </p:spPr>
      </p:pic>
    </p:spTree>
    <p:extLst>
      <p:ext uri="{BB962C8B-B14F-4D97-AF65-F5344CB8AC3E}">
        <p14:creationId xmlns:p14="http://schemas.microsoft.com/office/powerpoint/2010/main" val="665209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20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FF0023"/>
                </a:solidFill>
                <a:latin typeface="HeronSansCond Medium"/>
                <a:cs typeface="HeronSansCond Medium"/>
              </a:rPr>
              <a:t>Site is showing this error</a:t>
            </a:r>
            <a:endParaRPr lang="x-none" sz="3200" dirty="0">
              <a:solidFill>
                <a:srgbClr val="FF0023"/>
              </a:solidFill>
              <a:latin typeface="HeronSansCond Medium"/>
              <a:cs typeface="HeronSansCond Medium"/>
            </a:endParaRPr>
          </a:p>
        </p:txBody>
      </p:sp>
      <p:pic>
        <p:nvPicPr>
          <p:cNvPr id="7" name="Picture 6" descr="GDBC_icon_0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6881" y="588909"/>
            <a:ext cx="987318" cy="945251"/>
          </a:xfrm>
          <a:prstGeom prst="rect">
            <a:avLst/>
          </a:prstGeom>
        </p:spPr>
      </p:pic>
      <p:pic>
        <p:nvPicPr>
          <p:cNvPr id="6" name="Picture 5">
            <a:extLst>
              <a:ext uri="{FF2B5EF4-FFF2-40B4-BE49-F238E27FC236}">
                <a16:creationId xmlns:a16="http://schemas.microsoft.com/office/drawing/2014/main" id="{D948E99D-2F57-447A-92B6-F7D0DC8CA854}"/>
              </a:ext>
            </a:extLst>
          </p:cNvPr>
          <p:cNvPicPr>
            <a:picLocks noChangeAspect="1"/>
          </p:cNvPicPr>
          <p:nvPr/>
        </p:nvPicPr>
        <p:blipFill>
          <a:blip r:embed="rId4"/>
          <a:stretch>
            <a:fillRect/>
          </a:stretch>
        </p:blipFill>
        <p:spPr>
          <a:xfrm>
            <a:off x="709913" y="1328453"/>
            <a:ext cx="8694540" cy="4890678"/>
          </a:xfrm>
          <a:prstGeom prst="rect">
            <a:avLst/>
          </a:prstGeom>
        </p:spPr>
      </p:pic>
    </p:spTree>
    <p:extLst>
      <p:ext uri="{BB962C8B-B14F-4D97-AF65-F5344CB8AC3E}">
        <p14:creationId xmlns:p14="http://schemas.microsoft.com/office/powerpoint/2010/main" val="3959779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DBC_icon_0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6881" y="588909"/>
            <a:ext cx="987318" cy="945251"/>
          </a:xfrm>
          <a:prstGeom prst="rect">
            <a:avLst/>
          </a:prstGeom>
        </p:spPr>
      </p:pic>
      <p:sp>
        <p:nvSpPr>
          <p:cNvPr id="8"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February 2018</a:t>
            </a:r>
          </a:p>
          <a:p>
            <a:pPr>
              <a:lnSpc>
                <a:spcPct val="100000"/>
              </a:lnSpc>
            </a:pPr>
            <a:r>
              <a:rPr lang="en-US" sz="3200" dirty="0">
                <a:latin typeface="HeronSansCond Regular"/>
                <a:cs typeface="HeronSansCond Regular"/>
              </a:rPr>
              <a:t>Detect, Respond, Recover</a:t>
            </a:r>
            <a:endParaRPr lang="x-none" sz="3200" dirty="0">
              <a:solidFill>
                <a:srgbClr val="0FE100"/>
              </a:solidFill>
              <a:latin typeface="HeronSansCond Regular"/>
              <a:cs typeface="HeronSansCond Regular"/>
            </a:endParaRPr>
          </a:p>
        </p:txBody>
      </p:sp>
      <p:sp>
        <p:nvSpPr>
          <p:cNvPr id="9"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796472"/>
            <a:ext cx="10515600" cy="4876799"/>
          </a:xfrm>
        </p:spPr>
        <p:txBody>
          <a:bodyPr>
            <a:normAutofit/>
          </a:bodyPr>
          <a:lstStyle/>
          <a:p>
            <a:pPr marL="263525" indent="-263525">
              <a:lnSpc>
                <a:spcPct val="120000"/>
              </a:lnSpc>
              <a:buSzPct val="100000"/>
              <a:buBlip>
                <a:blip r:embed="rId4"/>
              </a:buBlip>
            </a:pPr>
            <a:r>
              <a:rPr lang="en-US" sz="2400" dirty="0">
                <a:latin typeface="HeronSansCond Regular"/>
                <a:cs typeface="HeronSansCond Regular"/>
              </a:rPr>
              <a:t>Ooh no, not again</a:t>
            </a:r>
          </a:p>
          <a:p>
            <a:pPr marL="263525" indent="-263525">
              <a:lnSpc>
                <a:spcPct val="120000"/>
              </a:lnSpc>
              <a:buSzPct val="100000"/>
              <a:buBlip>
                <a:blip r:embed="rId4"/>
              </a:buBlip>
            </a:pPr>
            <a:endParaRPr lang="en-US" sz="2400" dirty="0">
              <a:latin typeface="HeronSansCond Regular"/>
              <a:cs typeface="HeronSansCond Regular"/>
            </a:endParaRPr>
          </a:p>
          <a:p>
            <a:pPr marL="263525" indent="-263525">
              <a:lnSpc>
                <a:spcPct val="120000"/>
              </a:lnSpc>
              <a:buSzPct val="100000"/>
              <a:buBlip>
                <a:blip r:embed="rId4"/>
              </a:buBlip>
            </a:pPr>
            <a:r>
              <a:rPr lang="en-US" sz="2400" dirty="0">
                <a:latin typeface="HeronSansCond Regular"/>
                <a:cs typeface="HeronSansCond Regular"/>
              </a:rPr>
              <a:t>Same problem, certificate expired</a:t>
            </a:r>
          </a:p>
          <a:p>
            <a:pPr marL="263525" indent="-263525">
              <a:lnSpc>
                <a:spcPct val="120000"/>
              </a:lnSpc>
              <a:buSzPct val="100000"/>
              <a:buBlip>
                <a:blip r:embed="rId4"/>
              </a:buBlip>
            </a:pPr>
            <a:endParaRPr lang="en-US" sz="2400" dirty="0">
              <a:latin typeface="HeronSansCond Regular"/>
              <a:cs typeface="HeronSansCond Regular"/>
            </a:endParaRPr>
          </a:p>
          <a:p>
            <a:pPr marL="263525" indent="-263525">
              <a:lnSpc>
                <a:spcPct val="120000"/>
              </a:lnSpc>
              <a:buSzPct val="100000"/>
              <a:buBlip>
                <a:blip r:embed="rId4"/>
              </a:buBlip>
            </a:pPr>
            <a:r>
              <a:rPr lang="en-US" sz="2400" dirty="0">
                <a:latin typeface="HeronSansCond Regular"/>
                <a:cs typeface="HeronSansCond Regular"/>
              </a:rPr>
              <a:t>Cause, well we fixed it a few days ago, </a:t>
            </a:r>
            <a:br>
              <a:rPr lang="en-US" sz="2400" dirty="0">
                <a:latin typeface="HeronSansCond Regular"/>
                <a:cs typeface="HeronSansCond Regular"/>
              </a:rPr>
            </a:br>
            <a:r>
              <a:rPr lang="en-US" sz="2400" dirty="0">
                <a:latin typeface="HeronSansCond Regular"/>
                <a:cs typeface="HeronSansCond Regular"/>
              </a:rPr>
              <a:t>but we did not remediate it for the </a:t>
            </a:r>
            <a:br>
              <a:rPr lang="en-US" sz="2400" dirty="0">
                <a:latin typeface="HeronSansCond Regular"/>
                <a:cs typeface="HeronSansCond Regular"/>
              </a:rPr>
            </a:br>
            <a:r>
              <a:rPr lang="en-US" sz="2400" dirty="0">
                <a:latin typeface="HeronSansCond Regular"/>
                <a:cs typeface="HeronSansCond Regular"/>
              </a:rPr>
              <a:t>long term</a:t>
            </a:r>
          </a:p>
        </p:txBody>
      </p:sp>
      <p:pic>
        <p:nvPicPr>
          <p:cNvPr id="2" name="Picture 1" descr="GDBC_01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0733" y="1945702"/>
            <a:ext cx="4209144" cy="3833623"/>
          </a:xfrm>
          <a:prstGeom prst="rect">
            <a:avLst/>
          </a:prstGeom>
        </p:spPr>
      </p:pic>
      <p:pic>
        <p:nvPicPr>
          <p:cNvPr id="3" name="Picture 2" descr="GDBC_icon_CP_00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2178" y="4763736"/>
            <a:ext cx="962810" cy="962810"/>
          </a:xfrm>
          <a:prstGeom prst="rect">
            <a:avLst/>
          </a:prstGeom>
        </p:spPr>
      </p:pic>
      <p:pic>
        <p:nvPicPr>
          <p:cNvPr id="4" name="Picture 3" descr="GDBC_icon_CP_02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37021" y="3370859"/>
            <a:ext cx="962809" cy="962809"/>
          </a:xfrm>
          <a:prstGeom prst="rect">
            <a:avLst/>
          </a:prstGeom>
        </p:spPr>
      </p:pic>
      <p:pic>
        <p:nvPicPr>
          <p:cNvPr id="6" name="Picture 5" descr="GDBC_icon_CP_00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64236" y="1895896"/>
            <a:ext cx="991549" cy="991549"/>
          </a:xfrm>
          <a:prstGeom prst="rect">
            <a:avLst/>
          </a:prstGeom>
        </p:spPr>
      </p:pic>
    </p:spTree>
    <p:extLst>
      <p:ext uri="{BB962C8B-B14F-4D97-AF65-F5344CB8AC3E}">
        <p14:creationId xmlns:p14="http://schemas.microsoft.com/office/powerpoint/2010/main" val="2987849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dirty="0">
                <a:latin typeface="HeronSansCond Medium"/>
                <a:cs typeface="HeronSansCond Medium"/>
              </a:rPr>
              <a:t>Introducing the postmortem</a:t>
            </a:r>
            <a:endParaRPr lang="x-none" dirty="0">
              <a:solidFill>
                <a:srgbClr val="0FE100"/>
              </a:solidFill>
              <a:latin typeface="HeronSansCond Medium"/>
              <a:cs typeface="HeronSansCond Medium"/>
            </a:endParaRPr>
          </a:p>
        </p:txBody>
      </p:sp>
      <p:sp>
        <p:nvSpPr>
          <p:cNvPr id="12"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646036"/>
            <a:ext cx="10515600" cy="5211963"/>
          </a:xfrm>
        </p:spPr>
        <p:txBody>
          <a:bodyPr>
            <a:normAutofit/>
          </a:bodyPr>
          <a:lstStyle/>
          <a:p>
            <a:pPr marL="263525" indent="-263525">
              <a:lnSpc>
                <a:spcPct val="120000"/>
              </a:lnSpc>
              <a:buSzPct val="100000"/>
              <a:buBlip>
                <a:blip r:embed="rId3"/>
              </a:buBlip>
            </a:pPr>
            <a:r>
              <a:rPr lang="en-US" sz="2400" dirty="0">
                <a:latin typeface="HeronSansCond Regular"/>
                <a:cs typeface="HeronSansCond Regular"/>
              </a:rPr>
              <a:t>This is a meeting with all people from the </a:t>
            </a:r>
            <a:r>
              <a:rPr lang="en-US" sz="2400" dirty="0" err="1">
                <a:latin typeface="HeronSansCond Regular"/>
                <a:cs typeface="HeronSansCond Regular"/>
              </a:rPr>
              <a:t>DevOps</a:t>
            </a:r>
            <a:r>
              <a:rPr lang="en-US" sz="2400" dirty="0">
                <a:latin typeface="HeronSansCond Regular"/>
                <a:cs typeface="HeronSansCond Regular"/>
              </a:rPr>
              <a:t> and </a:t>
            </a:r>
            <a:br>
              <a:rPr lang="en-US" sz="2400" dirty="0">
                <a:latin typeface="HeronSansCond Regular"/>
                <a:cs typeface="HeronSansCond Regular"/>
              </a:rPr>
            </a:br>
            <a:r>
              <a:rPr lang="en-US" sz="2400" dirty="0">
                <a:latin typeface="HeronSansCond Regular"/>
                <a:cs typeface="HeronSansCond Regular"/>
              </a:rPr>
              <a:t>SRE teams assessing </a:t>
            </a:r>
            <a:r>
              <a:rPr lang="en-US" sz="2400" dirty="0">
                <a:solidFill>
                  <a:srgbClr val="0FE100"/>
                </a:solidFill>
                <a:latin typeface="HeronSansCond Regular"/>
                <a:cs typeface="HeronSansCond Regular"/>
              </a:rPr>
              <a:t>what</a:t>
            </a:r>
            <a:r>
              <a:rPr lang="en-US" sz="2400" dirty="0">
                <a:latin typeface="HeronSansCond Regular"/>
                <a:cs typeface="HeronSansCond Regular"/>
              </a:rPr>
              <a:t> went wrong, </a:t>
            </a:r>
            <a:r>
              <a:rPr lang="en-US" sz="2400" dirty="0">
                <a:solidFill>
                  <a:srgbClr val="0FE100"/>
                </a:solidFill>
                <a:latin typeface="HeronSansCond Regular"/>
                <a:cs typeface="HeronSansCond Regular"/>
              </a:rPr>
              <a:t>why</a:t>
            </a:r>
            <a:r>
              <a:rPr lang="en-US" sz="2400" dirty="0">
                <a:latin typeface="HeronSansCond Regular"/>
                <a:cs typeface="HeronSansCond Regular"/>
              </a:rPr>
              <a:t> it went wrong, </a:t>
            </a:r>
            <a:br>
              <a:rPr lang="en-US" sz="2400" dirty="0">
                <a:latin typeface="HeronSansCond Regular"/>
                <a:cs typeface="HeronSansCond Regular"/>
              </a:rPr>
            </a:br>
            <a:r>
              <a:rPr lang="en-US" sz="2400" dirty="0">
                <a:solidFill>
                  <a:srgbClr val="0FE100"/>
                </a:solidFill>
                <a:latin typeface="HeronSansCond Regular"/>
                <a:cs typeface="HeronSansCond Regular"/>
              </a:rPr>
              <a:t>how</a:t>
            </a:r>
            <a:r>
              <a:rPr lang="en-US" sz="2400" dirty="0">
                <a:latin typeface="HeronSansCond Regular"/>
                <a:cs typeface="HeronSansCond Regular"/>
              </a:rPr>
              <a:t> was it fixed and most important:</a:t>
            </a:r>
          </a:p>
          <a:p>
            <a:pPr marL="538163" lvl="1" indent="-274638">
              <a:lnSpc>
                <a:spcPct val="120000"/>
              </a:lnSpc>
              <a:buSzPct val="100000"/>
              <a:buBlip>
                <a:blip r:embed="rId3"/>
              </a:buBlip>
            </a:pPr>
            <a:r>
              <a:rPr lang="en-US" dirty="0">
                <a:solidFill>
                  <a:srgbClr val="10C7FF"/>
                </a:solidFill>
                <a:latin typeface="HeronSansCond Regular"/>
                <a:cs typeface="HeronSansCond Regular"/>
              </a:rPr>
              <a:t>What is done to prevent this from happening in the future</a:t>
            </a:r>
          </a:p>
          <a:p>
            <a:pPr marL="263525" indent="-263525">
              <a:lnSpc>
                <a:spcPct val="120000"/>
              </a:lnSpc>
              <a:buSzPct val="100000"/>
              <a:buBlip>
                <a:blip r:embed="rId3"/>
              </a:buBlip>
            </a:pPr>
            <a:endParaRPr lang="en-US" sz="2400" dirty="0">
              <a:latin typeface="HeronSansCond Regular"/>
              <a:cs typeface="HeronSansCond Regular"/>
            </a:endParaRPr>
          </a:p>
          <a:p>
            <a:pPr marL="263525" indent="-263525">
              <a:lnSpc>
                <a:spcPct val="120000"/>
              </a:lnSpc>
              <a:buSzPct val="100000"/>
              <a:buBlip>
                <a:blip r:embed="rId3"/>
              </a:buBlip>
            </a:pPr>
            <a:r>
              <a:rPr lang="en-US" sz="2400" dirty="0">
                <a:latin typeface="HeronSansCond Regular"/>
                <a:cs typeface="HeronSansCond Regular"/>
              </a:rPr>
              <a:t>All fix items will be placed on the backlog and implemented </a:t>
            </a:r>
            <a:br>
              <a:rPr lang="en-US" sz="2400" dirty="0">
                <a:latin typeface="HeronSansCond Regular"/>
                <a:cs typeface="HeronSansCond Regular"/>
              </a:rPr>
            </a:br>
            <a:r>
              <a:rPr lang="en-US" sz="2400" dirty="0">
                <a:latin typeface="HeronSansCond Regular"/>
                <a:cs typeface="HeronSansCond Regular"/>
              </a:rPr>
              <a:t>by the teams a.s.a.p.</a:t>
            </a:r>
            <a:endParaRPr lang="x-none" sz="2400" dirty="0">
              <a:latin typeface="HeronSansCond Regular"/>
              <a:cs typeface="HeronSansCond Regular"/>
            </a:endParaRPr>
          </a:p>
        </p:txBody>
      </p:sp>
      <p:pic>
        <p:nvPicPr>
          <p:cNvPr id="3" name="Picture 2" descr="GDBC_0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803" y="1828802"/>
            <a:ext cx="3599993" cy="1799997"/>
          </a:xfrm>
          <a:prstGeom prst="rect">
            <a:avLst/>
          </a:prstGeom>
        </p:spPr>
      </p:pic>
      <p:pic>
        <p:nvPicPr>
          <p:cNvPr id="9" name="Picture 8" descr="GDBC_0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803" y="3180082"/>
            <a:ext cx="3599993" cy="1799997"/>
          </a:xfrm>
          <a:prstGeom prst="rect">
            <a:avLst/>
          </a:prstGeom>
        </p:spPr>
      </p:pic>
      <p:pic>
        <p:nvPicPr>
          <p:cNvPr id="10" name="Picture 9" descr="GDBC_0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8803" y="4531362"/>
            <a:ext cx="3599993" cy="1799997"/>
          </a:xfrm>
          <a:prstGeom prst="rect">
            <a:avLst/>
          </a:prstGeom>
        </p:spPr>
      </p:pic>
      <p:pic>
        <p:nvPicPr>
          <p:cNvPr id="5" name="Picture 4" descr="GDBC_icon_0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2400" y="2390542"/>
            <a:ext cx="684000" cy="654855"/>
          </a:xfrm>
          <a:prstGeom prst="rect">
            <a:avLst/>
          </a:prstGeom>
        </p:spPr>
      </p:pic>
      <p:pic>
        <p:nvPicPr>
          <p:cNvPr id="11" name="Picture 10" descr="GDBC_icon_06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1496" y="5049520"/>
            <a:ext cx="752044" cy="720000"/>
          </a:xfrm>
          <a:prstGeom prst="rect">
            <a:avLst/>
          </a:prstGeom>
        </p:spPr>
      </p:pic>
      <p:pic>
        <p:nvPicPr>
          <p:cNvPr id="13" name="Picture 12" descr="GDBC_icon_06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1653" y="2407920"/>
            <a:ext cx="720000" cy="631798"/>
          </a:xfrm>
          <a:prstGeom prst="rect">
            <a:avLst/>
          </a:prstGeom>
        </p:spPr>
      </p:pic>
      <p:pic>
        <p:nvPicPr>
          <p:cNvPr id="14" name="Picture 13" descr="GDBC_icon_0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2400" y="3751982"/>
            <a:ext cx="684000" cy="654855"/>
          </a:xfrm>
          <a:prstGeom prst="rect">
            <a:avLst/>
          </a:prstGeom>
        </p:spPr>
      </p:pic>
      <p:pic>
        <p:nvPicPr>
          <p:cNvPr id="15" name="Picture 14" descr="GDBC_icon_009.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18700" y="5219700"/>
            <a:ext cx="720000" cy="388282"/>
          </a:xfrm>
          <a:prstGeom prst="rect">
            <a:avLst/>
          </a:prstGeom>
        </p:spPr>
      </p:pic>
      <p:pic>
        <p:nvPicPr>
          <p:cNvPr id="16" name="Picture 15" descr="GDBC_icon_028.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09579" y="3769361"/>
            <a:ext cx="719999" cy="662475"/>
          </a:xfrm>
          <a:prstGeom prst="rect">
            <a:avLst/>
          </a:prstGeom>
        </p:spPr>
      </p:pic>
      <p:pic>
        <p:nvPicPr>
          <p:cNvPr id="17" name="Picture 16" descr="GDBC_icon_0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6881" y="588909"/>
            <a:ext cx="987318" cy="945251"/>
          </a:xfrm>
          <a:prstGeom prst="rect">
            <a:avLst/>
          </a:prstGeom>
        </p:spPr>
      </p:pic>
    </p:spTree>
    <p:extLst>
      <p:ext uri="{BB962C8B-B14F-4D97-AF65-F5344CB8AC3E}">
        <p14:creationId xmlns:p14="http://schemas.microsoft.com/office/powerpoint/2010/main" val="2846603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C49C56-504F-4808-AAEA-07BA89DEC7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2906" y="2695354"/>
            <a:ext cx="6249094" cy="4165646"/>
          </a:xfrm>
          <a:prstGeom prst="rect">
            <a:avLst/>
          </a:prstGeom>
        </p:spPr>
      </p:pic>
      <p:sp>
        <p:nvSpPr>
          <p:cNvPr id="2" name="Title 1">
            <a:extLst>
              <a:ext uri="{FF2B5EF4-FFF2-40B4-BE49-F238E27FC236}">
                <a16:creationId xmlns:a16="http://schemas.microsoft.com/office/drawing/2014/main" id="{36BB1BB2-E001-42CC-94DD-BFAA0EFF4A53}"/>
              </a:ext>
            </a:extLst>
          </p:cNvPr>
          <p:cNvSpPr>
            <a:spLocks noGrp="1"/>
          </p:cNvSpPr>
          <p:nvPr>
            <p:ph type="title"/>
          </p:nvPr>
        </p:nvSpPr>
        <p:spPr>
          <a:xfrm>
            <a:off x="722743" y="557908"/>
            <a:ext cx="10515600" cy="2095704"/>
          </a:xfrm>
        </p:spPr>
        <p:txBody>
          <a:bodyPr anchor="t">
            <a:normAutofit/>
          </a:bodyPr>
          <a:lstStyle/>
          <a:p>
            <a:pPr>
              <a:lnSpc>
                <a:spcPct val="100000"/>
              </a:lnSpc>
            </a:pPr>
            <a:r>
              <a:rPr lang="en-US" dirty="0">
                <a:latin typeface="HeronSansCond Medium"/>
                <a:cs typeface="HeronSansCond Medium"/>
              </a:rPr>
              <a:t>DevOps</a:t>
            </a:r>
            <a:endParaRPr lang="x-none" dirty="0">
              <a:latin typeface="HeronSansCond Medium"/>
              <a:cs typeface="HeronSansCond Medium"/>
            </a:endParaRPr>
          </a:p>
        </p:txBody>
      </p:sp>
      <p:sp>
        <p:nvSpPr>
          <p:cNvPr id="3" name="Content Placeholder 2">
            <a:extLst>
              <a:ext uri="{FF2B5EF4-FFF2-40B4-BE49-F238E27FC236}">
                <a16:creationId xmlns:a16="http://schemas.microsoft.com/office/drawing/2014/main" id="{888CDA3A-96E8-4D77-8691-E3DA9A3A08A0}"/>
              </a:ext>
            </a:extLst>
          </p:cNvPr>
          <p:cNvSpPr>
            <a:spLocks noGrp="1"/>
          </p:cNvSpPr>
          <p:nvPr>
            <p:ph idx="1"/>
          </p:nvPr>
        </p:nvSpPr>
        <p:spPr>
          <a:xfrm>
            <a:off x="722743" y="2358615"/>
            <a:ext cx="10515600" cy="4351338"/>
          </a:xfrm>
        </p:spPr>
        <p:txBody>
          <a:bodyPr>
            <a:normAutofit/>
          </a:bodyPr>
          <a:lstStyle/>
          <a:p>
            <a:pPr marL="0" indent="0">
              <a:lnSpc>
                <a:spcPct val="120000"/>
              </a:lnSpc>
              <a:buNone/>
            </a:pPr>
            <a:r>
              <a:rPr lang="en-US" dirty="0"/>
              <a:t>DevOps is the union of </a:t>
            </a:r>
            <a:r>
              <a:rPr lang="en-US" dirty="0">
                <a:solidFill>
                  <a:srgbClr val="0FE100"/>
                </a:solidFill>
              </a:rPr>
              <a:t>people</a:t>
            </a:r>
            <a:r>
              <a:rPr lang="en-US" dirty="0"/>
              <a:t>, </a:t>
            </a:r>
            <a:r>
              <a:rPr lang="en-US" dirty="0">
                <a:solidFill>
                  <a:srgbClr val="0FE100"/>
                </a:solidFill>
              </a:rPr>
              <a:t>process</a:t>
            </a:r>
            <a:r>
              <a:rPr lang="en-US" dirty="0"/>
              <a:t>, and </a:t>
            </a:r>
            <a:r>
              <a:rPr lang="en-US" dirty="0">
                <a:solidFill>
                  <a:srgbClr val="0FE100"/>
                </a:solidFill>
              </a:rPr>
              <a:t>products</a:t>
            </a:r>
            <a:br>
              <a:rPr lang="en-US" dirty="0"/>
            </a:br>
            <a:r>
              <a:rPr lang="en-US" dirty="0"/>
              <a:t> to enable </a:t>
            </a:r>
            <a:r>
              <a:rPr lang="en-US" dirty="0">
                <a:solidFill>
                  <a:srgbClr val="0FE100"/>
                </a:solidFill>
              </a:rPr>
              <a:t>continuous delivery </a:t>
            </a:r>
            <a:r>
              <a:rPr lang="en-US" dirty="0"/>
              <a:t>of</a:t>
            </a:r>
            <a:r>
              <a:rPr lang="en-US" dirty="0">
                <a:solidFill>
                  <a:srgbClr val="0FE100"/>
                </a:solidFill>
              </a:rPr>
              <a:t> value</a:t>
            </a:r>
            <a:r>
              <a:rPr lang="en-US" dirty="0"/>
              <a:t> to our end users.</a:t>
            </a:r>
            <a:r>
              <a:rPr lang="en-US" dirty="0">
                <a:latin typeface="HeronSansCond Regular"/>
                <a:cs typeface="HeronSansCond Regular"/>
              </a:rPr>
              <a:t> </a:t>
            </a:r>
          </a:p>
          <a:p>
            <a:pPr>
              <a:lnSpc>
                <a:spcPct val="120000"/>
              </a:lnSpc>
              <a:buSzPct val="100000"/>
              <a:buBlip>
                <a:blip r:embed="rId4"/>
              </a:buBlip>
            </a:pPr>
            <a:r>
              <a:rPr lang="en-US" sz="2400" dirty="0">
                <a:latin typeface="HeronSansCond Regular"/>
                <a:cs typeface="HeronSansCond Regular"/>
              </a:rPr>
              <a:t>Continuous Integration</a:t>
            </a:r>
          </a:p>
          <a:p>
            <a:pPr>
              <a:lnSpc>
                <a:spcPct val="120000"/>
              </a:lnSpc>
              <a:buSzPct val="100000"/>
              <a:buBlip>
                <a:blip r:embed="rId4"/>
              </a:buBlip>
            </a:pPr>
            <a:r>
              <a:rPr lang="en-US" sz="2400" dirty="0">
                <a:latin typeface="HeronSansCond Regular"/>
                <a:cs typeface="HeronSansCond Regular"/>
              </a:rPr>
              <a:t>Continuous Delivery</a:t>
            </a:r>
          </a:p>
          <a:p>
            <a:pPr marL="80963" indent="-274638">
              <a:lnSpc>
                <a:spcPct val="120000"/>
              </a:lnSpc>
              <a:buSzPct val="100000"/>
              <a:buBlip>
                <a:blip r:embed="rId4"/>
              </a:buBlip>
            </a:pPr>
            <a:r>
              <a:rPr lang="en-US" sz="2400" dirty="0">
                <a:solidFill>
                  <a:srgbClr val="10C7FF"/>
                </a:solidFill>
                <a:latin typeface="HeronSansCond Regular"/>
                <a:cs typeface="HeronSansCond Regular"/>
              </a:rPr>
              <a:t>Systems thinking</a:t>
            </a:r>
          </a:p>
          <a:p>
            <a:pPr marL="80963" indent="-274638">
              <a:lnSpc>
                <a:spcPct val="120000"/>
              </a:lnSpc>
              <a:buSzPct val="100000"/>
              <a:buBlip>
                <a:blip r:embed="rId4"/>
              </a:buBlip>
            </a:pPr>
            <a:r>
              <a:rPr lang="en-US" sz="2400" dirty="0">
                <a:solidFill>
                  <a:srgbClr val="10C7FF"/>
                </a:solidFill>
                <a:latin typeface="HeronSansCond Regular"/>
                <a:cs typeface="HeronSansCond Regular"/>
              </a:rPr>
              <a:t>Feedback loops</a:t>
            </a:r>
          </a:p>
          <a:p>
            <a:pPr marL="80963" indent="-274638">
              <a:lnSpc>
                <a:spcPct val="120000"/>
              </a:lnSpc>
              <a:buSzPct val="100000"/>
              <a:buBlip>
                <a:blip r:embed="rId4"/>
              </a:buBlip>
            </a:pPr>
            <a:r>
              <a:rPr lang="en-US" sz="2400">
                <a:solidFill>
                  <a:srgbClr val="10C7FF"/>
                </a:solidFill>
                <a:latin typeface="HeronSansCond Regular"/>
                <a:cs typeface="HeronSansCond Regular"/>
              </a:rPr>
              <a:t>Continuous learning </a:t>
            </a:r>
            <a:endParaRPr lang="en-US" sz="2400" dirty="0">
              <a:latin typeface="HeronSansCond Regular"/>
              <a:cs typeface="HeronSansCond Regular"/>
            </a:endParaRPr>
          </a:p>
          <a:p>
            <a:pPr>
              <a:lnSpc>
                <a:spcPct val="120000"/>
              </a:lnSpc>
              <a:buSzPct val="100000"/>
              <a:buBlip>
                <a:blip r:embed="rId4"/>
              </a:buBlip>
            </a:pPr>
            <a:endParaRPr lang="en-US" sz="2400" dirty="0">
              <a:latin typeface="HeronSansCond Regular"/>
              <a:cs typeface="HeronSansCond Regular"/>
            </a:endParaRPr>
          </a:p>
        </p:txBody>
      </p:sp>
    </p:spTree>
    <p:extLst>
      <p:ext uri="{BB962C8B-B14F-4D97-AF65-F5344CB8AC3E}">
        <p14:creationId xmlns:p14="http://schemas.microsoft.com/office/powerpoint/2010/main" val="20428987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DBC_012.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3630" y="538480"/>
            <a:ext cx="7200900" cy="5760720"/>
          </a:xfrm>
          <a:prstGeom prst="rect">
            <a:avLst/>
          </a:prstGeom>
        </p:spPr>
      </p:pic>
      <p:sp>
        <p:nvSpPr>
          <p:cNvPr id="8"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March 2018</a:t>
            </a:r>
          </a:p>
          <a:p>
            <a:pPr>
              <a:lnSpc>
                <a:spcPct val="100000"/>
              </a:lnSpc>
            </a:pPr>
            <a:r>
              <a:rPr lang="en-US" sz="3200" dirty="0">
                <a:latin typeface="HeronSansCond Regular"/>
                <a:cs typeface="HeronSansCond Regular"/>
              </a:rPr>
              <a:t>Let’s go Open Source </a:t>
            </a:r>
            <a:endParaRPr lang="x-none" sz="3200" dirty="0">
              <a:solidFill>
                <a:srgbClr val="0FE100"/>
              </a:solidFill>
              <a:latin typeface="HeronSansCond Regular"/>
              <a:cs typeface="HeronSansCond Regular"/>
            </a:endParaRPr>
          </a:p>
        </p:txBody>
      </p:sp>
      <p:sp>
        <p:nvSpPr>
          <p:cNvPr id="9"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819563"/>
            <a:ext cx="10515600" cy="4876799"/>
          </a:xfrm>
        </p:spPr>
        <p:txBody>
          <a:bodyPr>
            <a:normAutofit/>
          </a:bodyPr>
          <a:lstStyle/>
          <a:p>
            <a:pPr marL="263525" indent="-263525">
              <a:lnSpc>
                <a:spcPct val="120000"/>
              </a:lnSpc>
              <a:buSzPct val="100000"/>
              <a:buBlip>
                <a:blip r:embed="rId4"/>
              </a:buBlip>
            </a:pPr>
            <a:r>
              <a:rPr lang="en-US" sz="2400" dirty="0">
                <a:latin typeface="HeronSansCond Regular"/>
                <a:cs typeface="HeronSansCond Regular"/>
              </a:rPr>
              <a:t>Parts Unlimited open sources parts of </a:t>
            </a:r>
            <a:br>
              <a:rPr lang="en-US" sz="2400" dirty="0">
                <a:latin typeface="HeronSansCond Regular"/>
                <a:cs typeface="HeronSansCond Regular"/>
              </a:rPr>
            </a:br>
            <a:r>
              <a:rPr lang="en-US" sz="2400" dirty="0">
                <a:latin typeface="HeronSansCond Regular"/>
                <a:cs typeface="HeronSansCond Regular"/>
              </a:rPr>
              <a:t>their software as a media stunt </a:t>
            </a:r>
          </a:p>
          <a:p>
            <a:pPr marL="263525" indent="-263525">
              <a:lnSpc>
                <a:spcPct val="120000"/>
              </a:lnSpc>
              <a:buSzPct val="100000"/>
              <a:buBlip>
                <a:blip r:embed="rId4"/>
              </a:buBlip>
            </a:pPr>
            <a:r>
              <a:rPr lang="en-US" sz="2400" dirty="0">
                <a:latin typeface="HeronSansCond Regular"/>
                <a:cs typeface="HeronSansCond Regular"/>
              </a:rPr>
              <a:t>Their company CEO thought it was a </a:t>
            </a:r>
            <a:br>
              <a:rPr lang="en-US" sz="2400" dirty="0">
                <a:latin typeface="HeronSansCond Regular"/>
                <a:cs typeface="HeronSansCond Regular"/>
              </a:rPr>
            </a:br>
            <a:r>
              <a:rPr lang="en-US" sz="2400" dirty="0">
                <a:latin typeface="HeronSansCond Regular"/>
                <a:cs typeface="HeronSansCond Regular"/>
              </a:rPr>
              <a:t>great marketing opportunity, so the </a:t>
            </a:r>
            <a:br>
              <a:rPr lang="en-US" sz="2400" dirty="0">
                <a:latin typeface="HeronSansCond Regular"/>
                <a:cs typeface="HeronSansCond Regular"/>
              </a:rPr>
            </a:br>
            <a:r>
              <a:rPr lang="en-US" sz="2400" dirty="0">
                <a:latin typeface="HeronSansCond Regular"/>
                <a:cs typeface="HeronSansCond Regular"/>
              </a:rPr>
              <a:t>engineering team pushed the sources </a:t>
            </a:r>
            <a:br>
              <a:rPr lang="en-US" sz="2400" dirty="0">
                <a:latin typeface="HeronSansCond Regular"/>
                <a:cs typeface="HeronSansCond Regular"/>
              </a:rPr>
            </a:br>
            <a:r>
              <a:rPr lang="en-US" sz="2400" dirty="0">
                <a:latin typeface="HeronSansCond Regular"/>
                <a:cs typeface="HeronSansCond Regular"/>
              </a:rPr>
              <a:t>to </a:t>
            </a:r>
            <a:r>
              <a:rPr lang="en-US" sz="2400" dirty="0" err="1">
                <a:latin typeface="HeronSansCond Regular"/>
                <a:cs typeface="HeronSansCond Regular"/>
              </a:rPr>
              <a:t>GitHub</a:t>
            </a:r>
            <a:endParaRPr lang="x-none" sz="2400" dirty="0">
              <a:latin typeface="HeronSansCond Regular"/>
              <a:cs typeface="HeronSansCond Regular"/>
            </a:endParaRPr>
          </a:p>
        </p:txBody>
      </p:sp>
    </p:spTree>
    <p:extLst>
      <p:ext uri="{BB962C8B-B14F-4D97-AF65-F5344CB8AC3E}">
        <p14:creationId xmlns:p14="http://schemas.microsoft.com/office/powerpoint/2010/main" val="2447084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DBC_0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2756"/>
            <a:ext cx="12198774" cy="6861810"/>
          </a:xfrm>
          <a:prstGeom prst="rect">
            <a:avLst/>
          </a:prstGeom>
        </p:spPr>
      </p:pic>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March 2018</a:t>
            </a:r>
            <a:endParaRPr lang="x-none" sz="3200" dirty="0">
              <a:solidFill>
                <a:srgbClr val="0FE100"/>
              </a:solidFill>
              <a:latin typeface="HeronSansCond Medium"/>
              <a:cs typeface="HeronSansCond Medium"/>
            </a:endParaRPr>
          </a:p>
        </p:txBody>
      </p:sp>
      <p:pic>
        <p:nvPicPr>
          <p:cNvPr id="6" name="Picture 5" descr="GDBC_0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840" y="2763960"/>
            <a:ext cx="2564960" cy="2564960"/>
          </a:xfrm>
          <a:prstGeom prst="rect">
            <a:avLst/>
          </a:prstGeom>
        </p:spPr>
      </p:pic>
      <p:pic>
        <p:nvPicPr>
          <p:cNvPr id="3" name="Picture 2" descr="GDBC_icon_01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8169" y="5602452"/>
            <a:ext cx="439661" cy="418000"/>
          </a:xfrm>
          <a:prstGeom prst="rect">
            <a:avLst/>
          </a:prstGeom>
        </p:spPr>
      </p:pic>
      <p:pic>
        <p:nvPicPr>
          <p:cNvPr id="9" name="Picture 8" descr="GDBC_icon_01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3606" y="3533589"/>
            <a:ext cx="1057822" cy="1005702"/>
          </a:xfrm>
          <a:prstGeom prst="rect">
            <a:avLst/>
          </a:prstGeom>
        </p:spPr>
      </p:pic>
    </p:spTree>
    <p:extLst>
      <p:ext uri="{BB962C8B-B14F-4D97-AF65-F5344CB8AC3E}">
        <p14:creationId xmlns:p14="http://schemas.microsoft.com/office/powerpoint/2010/main" val="255756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40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DBC_icon_0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6234" y="585951"/>
            <a:ext cx="1005741" cy="956191"/>
          </a:xfrm>
          <a:prstGeom prst="rect">
            <a:avLst/>
          </a:prstGeom>
        </p:spPr>
      </p:pic>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FF0023"/>
                </a:solidFill>
                <a:latin typeface="HeronSansCond Medium"/>
                <a:cs typeface="HeronSansCond Medium"/>
              </a:rPr>
              <a:t>2 hours after going Open Source</a:t>
            </a:r>
            <a:r>
              <a:rPr lang="mr-IN" sz="3200" dirty="0">
                <a:solidFill>
                  <a:srgbClr val="FF0023"/>
                </a:solidFill>
                <a:latin typeface="HeronSansCond Medium"/>
                <a:cs typeface="HeronSansCond Medium"/>
              </a:rPr>
              <a:t>…</a:t>
            </a:r>
            <a:r>
              <a:rPr lang="nl-NL" sz="3200" dirty="0">
                <a:solidFill>
                  <a:srgbClr val="FF0023"/>
                </a:solidFill>
                <a:latin typeface="HeronSansCond Medium"/>
                <a:cs typeface="HeronSansCond Medium"/>
              </a:rPr>
              <a:t>.</a:t>
            </a:r>
            <a:endParaRPr lang="x-none" sz="3200" dirty="0">
              <a:solidFill>
                <a:srgbClr val="FF0023"/>
              </a:solidFill>
              <a:latin typeface="HeronSansCond Medium"/>
              <a:cs typeface="HeronSansCond Medium"/>
            </a:endParaRPr>
          </a:p>
        </p:txBody>
      </p:sp>
      <p:pic>
        <p:nvPicPr>
          <p:cNvPr id="8" name="Picture 2" descr="See the source image">
            <a:extLst>
              <a:ext uri="{FF2B5EF4-FFF2-40B4-BE49-F238E27FC236}">
                <a16:creationId xmlns:a16="http://schemas.microsoft.com/office/drawing/2014/main" id="{B3FE30DC-FFAA-4944-B206-6B7468E4F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129" y="1480910"/>
            <a:ext cx="8423485" cy="470580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7529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DBC_01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9575" y="1714491"/>
            <a:ext cx="6566264" cy="4596384"/>
          </a:xfrm>
          <a:prstGeom prst="rect">
            <a:avLst/>
          </a:prstGeom>
        </p:spPr>
      </p:pic>
      <p:sp>
        <p:nvSpPr>
          <p:cNvPr id="8"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March 2018</a:t>
            </a:r>
          </a:p>
          <a:p>
            <a:pPr>
              <a:lnSpc>
                <a:spcPct val="100000"/>
              </a:lnSpc>
            </a:pPr>
            <a:r>
              <a:rPr lang="en-US" sz="3200" dirty="0">
                <a:latin typeface="HeronSansCond Regular"/>
                <a:cs typeface="HeronSansCond Regular"/>
              </a:rPr>
              <a:t>Detect, Respond, Recover</a:t>
            </a:r>
            <a:endParaRPr lang="x-none" sz="3200" dirty="0">
              <a:solidFill>
                <a:srgbClr val="0FE100"/>
              </a:solidFill>
              <a:latin typeface="HeronSansCond Regular"/>
              <a:cs typeface="HeronSansCond Regular"/>
            </a:endParaRPr>
          </a:p>
        </p:txBody>
      </p:sp>
      <p:sp>
        <p:nvSpPr>
          <p:cNvPr id="9"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808018"/>
            <a:ext cx="10515600" cy="4876799"/>
          </a:xfrm>
        </p:spPr>
        <p:txBody>
          <a:bodyPr>
            <a:normAutofit fontScale="92500" lnSpcReduction="10000"/>
          </a:bodyPr>
          <a:lstStyle/>
          <a:p>
            <a:pPr marL="263525" indent="-263525">
              <a:lnSpc>
                <a:spcPct val="120000"/>
              </a:lnSpc>
              <a:buSzPct val="100000"/>
              <a:buBlip>
                <a:blip r:embed="rId4"/>
              </a:buBlip>
            </a:pPr>
            <a:r>
              <a:rPr lang="en-US" sz="2400" dirty="0">
                <a:latin typeface="HeronSansCond Regular"/>
                <a:cs typeface="HeronSansCond Regular"/>
              </a:rPr>
              <a:t>Fast fix</a:t>
            </a:r>
          </a:p>
          <a:p>
            <a:pPr marL="263525" indent="-263525">
              <a:lnSpc>
                <a:spcPct val="120000"/>
              </a:lnSpc>
              <a:buSzPct val="100000"/>
              <a:buBlip>
                <a:blip r:embed="rId4"/>
              </a:buBlip>
            </a:pPr>
            <a:r>
              <a:rPr lang="en-US" sz="2400" dirty="0">
                <a:latin typeface="HeronSansCond Regular"/>
                <a:cs typeface="HeronSansCond Regular"/>
              </a:rPr>
              <a:t>Learning retrospective (blameless post mortem)</a:t>
            </a:r>
          </a:p>
          <a:p>
            <a:pPr marL="263525" indent="-263525">
              <a:lnSpc>
                <a:spcPct val="120000"/>
              </a:lnSpc>
              <a:buSzPct val="100000"/>
              <a:buBlip>
                <a:blip r:embed="rId4"/>
              </a:buBlip>
            </a:pPr>
            <a:r>
              <a:rPr lang="en-US" sz="2400" dirty="0">
                <a:latin typeface="HeronSansCond Regular"/>
                <a:cs typeface="HeronSansCond Regular"/>
              </a:rPr>
              <a:t>We need to stop putting our credentials </a:t>
            </a:r>
            <a:br>
              <a:rPr lang="en-US" sz="2400" dirty="0">
                <a:latin typeface="HeronSansCond Regular"/>
                <a:cs typeface="HeronSansCond Regular"/>
              </a:rPr>
            </a:br>
            <a:r>
              <a:rPr lang="en-US" sz="2400" dirty="0">
                <a:latin typeface="HeronSansCond Regular"/>
                <a:cs typeface="HeronSansCond Regular"/>
              </a:rPr>
              <a:t>in the repo</a:t>
            </a:r>
          </a:p>
          <a:p>
            <a:pPr marL="263525" indent="-263525">
              <a:lnSpc>
                <a:spcPct val="120000"/>
              </a:lnSpc>
              <a:buSzPct val="100000"/>
              <a:buBlip>
                <a:blip r:embed="rId4"/>
              </a:buBlip>
            </a:pPr>
            <a:r>
              <a:rPr lang="en-US" sz="2400" dirty="0">
                <a:latin typeface="HeronSansCond Regular"/>
                <a:cs typeface="HeronSansCond Regular"/>
              </a:rPr>
              <a:t>Backlog items</a:t>
            </a:r>
          </a:p>
          <a:p>
            <a:pPr marL="720725" lvl="1" indent="-263525">
              <a:lnSpc>
                <a:spcPct val="120000"/>
              </a:lnSpc>
              <a:buSzPct val="100000"/>
              <a:buBlip>
                <a:blip r:embed="rId4"/>
              </a:buBlip>
            </a:pPr>
            <a:r>
              <a:rPr lang="en-US" sz="2000" dirty="0">
                <a:latin typeface="HeronSansCond Regular"/>
                <a:cs typeface="HeronSansCond Regular"/>
              </a:rPr>
              <a:t>Add commit checks</a:t>
            </a:r>
          </a:p>
          <a:p>
            <a:pPr marL="720725" lvl="1" indent="-263525">
              <a:lnSpc>
                <a:spcPct val="120000"/>
              </a:lnSpc>
              <a:buSzPct val="100000"/>
              <a:buBlip>
                <a:blip r:embed="rId4"/>
              </a:buBlip>
            </a:pPr>
            <a:r>
              <a:rPr lang="en-US" sz="2000" dirty="0">
                <a:latin typeface="HeronSansCond Regular"/>
                <a:cs typeface="HeronSansCond Regular"/>
              </a:rPr>
              <a:t>Add credential scans on repo</a:t>
            </a:r>
          </a:p>
          <a:p>
            <a:pPr marL="720725" lvl="1" indent="-263525">
              <a:lnSpc>
                <a:spcPct val="120000"/>
              </a:lnSpc>
              <a:buSzPct val="100000"/>
              <a:buBlip>
                <a:blip r:embed="rId4"/>
              </a:buBlip>
            </a:pPr>
            <a:r>
              <a:rPr lang="en-US" sz="2000" dirty="0">
                <a:latin typeface="HeronSansCond Regular"/>
                <a:cs typeface="HeronSansCond Regular"/>
              </a:rPr>
              <a:t>Automate credential rotation</a:t>
            </a:r>
          </a:p>
          <a:p>
            <a:pPr marL="720725" lvl="1" indent="-263525">
              <a:lnSpc>
                <a:spcPct val="120000"/>
              </a:lnSpc>
              <a:buSzPct val="100000"/>
              <a:buBlip>
                <a:blip r:embed="rId4"/>
              </a:buBlip>
            </a:pPr>
            <a:r>
              <a:rPr lang="en-US" sz="2000" dirty="0">
                <a:latin typeface="HeronSansCond Regular"/>
                <a:cs typeface="HeronSansCond Regular"/>
              </a:rPr>
              <a:t>…</a:t>
            </a:r>
          </a:p>
          <a:p>
            <a:pPr marL="263525" indent="-263525">
              <a:lnSpc>
                <a:spcPct val="120000"/>
              </a:lnSpc>
              <a:buSzPct val="100000"/>
              <a:buBlip>
                <a:blip r:embed="rId4"/>
              </a:buBlip>
            </a:pPr>
            <a:r>
              <a:rPr lang="en-US" sz="2400" dirty="0">
                <a:latin typeface="HeronSansCond Regular"/>
                <a:cs typeface="HeronSansCond Regular"/>
              </a:rPr>
              <a:t>Long term</a:t>
            </a:r>
          </a:p>
          <a:p>
            <a:pPr marL="720725" lvl="1" indent="-263525">
              <a:lnSpc>
                <a:spcPct val="120000"/>
              </a:lnSpc>
              <a:buSzPct val="100000"/>
              <a:buBlip>
                <a:blip r:embed="rId4"/>
              </a:buBlip>
            </a:pPr>
            <a:r>
              <a:rPr lang="en-US" sz="2000" dirty="0">
                <a:latin typeface="HeronSansCond Regular"/>
                <a:cs typeface="HeronSansCond Regular"/>
              </a:rPr>
              <a:t>Detect credentials before commit</a:t>
            </a:r>
            <a:endParaRPr lang="x-none" sz="2000" dirty="0">
              <a:latin typeface="HeronSansCond Regular"/>
              <a:cs typeface="HeronSansCond Regular"/>
            </a:endParaRPr>
          </a:p>
        </p:txBody>
      </p:sp>
      <p:pic>
        <p:nvPicPr>
          <p:cNvPr id="5" name="Picture 4" descr="GDBC_icon_01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6234" y="585951"/>
            <a:ext cx="1005741" cy="956191"/>
          </a:xfrm>
          <a:prstGeom prst="rect">
            <a:avLst/>
          </a:prstGeom>
        </p:spPr>
      </p:pic>
    </p:spTree>
    <p:extLst>
      <p:ext uri="{BB962C8B-B14F-4D97-AF65-F5344CB8AC3E}">
        <p14:creationId xmlns:p14="http://schemas.microsoft.com/office/powerpoint/2010/main" val="2019355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May 2018</a:t>
            </a:r>
          </a:p>
          <a:p>
            <a:pPr>
              <a:lnSpc>
                <a:spcPct val="100000"/>
              </a:lnSpc>
            </a:pPr>
            <a:r>
              <a:rPr lang="en-US" sz="3200" dirty="0">
                <a:latin typeface="HeronSansCond Regular"/>
                <a:cs typeface="HeronSansCond Regular"/>
              </a:rPr>
              <a:t>CEO is on Oprah</a:t>
            </a:r>
            <a:endParaRPr lang="x-none" sz="3200" dirty="0">
              <a:solidFill>
                <a:srgbClr val="0FE100"/>
              </a:solidFill>
              <a:latin typeface="HeronSansCond Regular"/>
              <a:cs typeface="HeronSansCond Regular"/>
            </a:endParaRPr>
          </a:p>
        </p:txBody>
      </p:sp>
      <p:sp>
        <p:nvSpPr>
          <p:cNvPr id="9"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819563"/>
            <a:ext cx="10515600" cy="4876799"/>
          </a:xfrm>
        </p:spPr>
        <p:txBody>
          <a:bodyPr>
            <a:normAutofit/>
          </a:bodyPr>
          <a:lstStyle/>
          <a:p>
            <a:pPr>
              <a:lnSpc>
                <a:spcPct val="120000"/>
              </a:lnSpc>
              <a:buBlip>
                <a:blip r:embed="rId3"/>
              </a:buBlip>
            </a:pPr>
            <a:r>
              <a:rPr lang="en-US" sz="2400" dirty="0">
                <a:latin typeface="HeronSansCond Regular"/>
                <a:cs typeface="HeronSansCond Regular"/>
              </a:rPr>
              <a:t>Parts Unlimited just announced a </a:t>
            </a:r>
            <a:br>
              <a:rPr lang="en-US" sz="2400" dirty="0">
                <a:latin typeface="HeronSansCond Regular"/>
                <a:cs typeface="HeronSansCond Regular"/>
              </a:rPr>
            </a:br>
            <a:r>
              <a:rPr lang="en-US" sz="2400" dirty="0">
                <a:latin typeface="HeronSansCond Regular"/>
                <a:cs typeface="HeronSansCond Regular"/>
              </a:rPr>
              <a:t>great new deal for old car owners</a:t>
            </a:r>
          </a:p>
          <a:p>
            <a:pPr>
              <a:lnSpc>
                <a:spcPct val="120000"/>
              </a:lnSpc>
              <a:buBlip>
                <a:blip r:embed="rId3"/>
              </a:buBlip>
            </a:pPr>
            <a:r>
              <a:rPr lang="en-US" sz="2400" dirty="0">
                <a:latin typeface="HeronSansCond Regular"/>
                <a:cs typeface="HeronSansCond Regular"/>
              </a:rPr>
              <a:t>Directs them to their website</a:t>
            </a:r>
          </a:p>
        </p:txBody>
      </p:sp>
      <p:pic>
        <p:nvPicPr>
          <p:cNvPr id="3" name="Picture 2" descr="GDBC_01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8138" y="680721"/>
            <a:ext cx="5963182" cy="5573470"/>
          </a:xfrm>
          <a:prstGeom prst="rect">
            <a:avLst/>
          </a:prstGeom>
        </p:spPr>
      </p:pic>
    </p:spTree>
    <p:extLst>
      <p:ext uri="{BB962C8B-B14F-4D97-AF65-F5344CB8AC3E}">
        <p14:creationId xmlns:p14="http://schemas.microsoft.com/office/powerpoint/2010/main" val="3893569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DBC_0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2756"/>
            <a:ext cx="12198774" cy="6861810"/>
          </a:xfrm>
          <a:prstGeom prst="rect">
            <a:avLst/>
          </a:prstGeom>
        </p:spPr>
      </p:pic>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May 2018</a:t>
            </a:r>
            <a:endParaRPr lang="x-none" sz="3200" dirty="0">
              <a:solidFill>
                <a:srgbClr val="0FE100"/>
              </a:solidFill>
              <a:latin typeface="HeronSansCond Medium"/>
              <a:cs typeface="HeronSansCond Medium"/>
            </a:endParaRPr>
          </a:p>
        </p:txBody>
      </p:sp>
      <p:pic>
        <p:nvPicPr>
          <p:cNvPr id="6" name="Picture 5" descr="GDBC_0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840" y="2763960"/>
            <a:ext cx="2564960" cy="2564960"/>
          </a:xfrm>
          <a:prstGeom prst="rect">
            <a:avLst/>
          </a:prstGeom>
        </p:spPr>
      </p:pic>
      <p:pic>
        <p:nvPicPr>
          <p:cNvPr id="7" name="Picture 6" descr="GDBC_icon_D_00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7419" y="5640920"/>
            <a:ext cx="294484" cy="246645"/>
          </a:xfrm>
          <a:prstGeom prst="rect">
            <a:avLst/>
          </a:prstGeom>
        </p:spPr>
      </p:pic>
      <p:pic>
        <p:nvPicPr>
          <p:cNvPr id="10" name="Picture 9" descr="GDBC_icon_D_00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1230" y="3559615"/>
            <a:ext cx="1117357" cy="935842"/>
          </a:xfrm>
          <a:prstGeom prst="rect">
            <a:avLst/>
          </a:prstGeom>
        </p:spPr>
      </p:pic>
    </p:spTree>
    <p:extLst>
      <p:ext uri="{BB962C8B-B14F-4D97-AF65-F5344CB8AC3E}">
        <p14:creationId xmlns:p14="http://schemas.microsoft.com/office/powerpoint/2010/main" val="133973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40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See the source image">
            <a:extLst>
              <a:ext uri="{FF2B5EF4-FFF2-40B4-BE49-F238E27FC236}">
                <a16:creationId xmlns:a16="http://schemas.microsoft.com/office/drawing/2014/main" id="{4550178A-B7F2-47C2-ACCC-A05D615BA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120" y="3286760"/>
            <a:ext cx="4048125" cy="1524000"/>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2" descr="See the source image">
            <a:extLst>
              <a:ext uri="{FF2B5EF4-FFF2-40B4-BE49-F238E27FC236}">
                <a16:creationId xmlns:a16="http://schemas.microsoft.com/office/drawing/2014/main" id="{4550178A-B7F2-47C2-ACCC-A05D615BA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120" y="1681480"/>
            <a:ext cx="4048125" cy="1524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FF0023"/>
                </a:solidFill>
                <a:latin typeface="HeronSansCond Medium"/>
                <a:cs typeface="HeronSansCond Medium"/>
              </a:rPr>
              <a:t>5 minutes after announcement</a:t>
            </a:r>
            <a:r>
              <a:rPr lang="mr-IN" sz="3200" dirty="0">
                <a:solidFill>
                  <a:srgbClr val="FF0023"/>
                </a:solidFill>
                <a:latin typeface="HeronSansCond Medium"/>
                <a:cs typeface="HeronSansCond Medium"/>
              </a:rPr>
              <a:t>…</a:t>
            </a:r>
            <a:r>
              <a:rPr lang="nl-NL" sz="3200" dirty="0">
                <a:solidFill>
                  <a:srgbClr val="FF0023"/>
                </a:solidFill>
                <a:latin typeface="HeronSansCond Medium"/>
                <a:cs typeface="HeronSansCond Medium"/>
              </a:rPr>
              <a:t>.</a:t>
            </a:r>
            <a:endParaRPr lang="x-none" sz="3200" dirty="0">
              <a:solidFill>
                <a:srgbClr val="FF0023"/>
              </a:solidFill>
              <a:latin typeface="HeronSansCond Medium"/>
              <a:cs typeface="HeronSansCond Medium"/>
            </a:endParaRPr>
          </a:p>
        </p:txBody>
      </p:sp>
      <p:pic>
        <p:nvPicPr>
          <p:cNvPr id="5" name="Picture 4" descr="GDBC_icon_D_00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7574" y="479342"/>
            <a:ext cx="944013" cy="790658"/>
          </a:xfrm>
          <a:prstGeom prst="rect">
            <a:avLst/>
          </a:prstGeom>
        </p:spPr>
      </p:pic>
      <p:pic>
        <p:nvPicPr>
          <p:cNvPr id="7" name="Picture 2" descr="See the source image">
            <a:extLst>
              <a:ext uri="{FF2B5EF4-FFF2-40B4-BE49-F238E27FC236}">
                <a16:creationId xmlns:a16="http://schemas.microsoft.com/office/drawing/2014/main" id="{AEC5BA56-9F15-41D6-996F-122DAA8E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560" y="1409065"/>
            <a:ext cx="4048125" cy="152400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2" descr="See the source image">
            <a:extLst>
              <a:ext uri="{FF2B5EF4-FFF2-40B4-BE49-F238E27FC236}">
                <a16:creationId xmlns:a16="http://schemas.microsoft.com/office/drawing/2014/main" id="{DD134EC5-5FE2-48A6-8772-5D238BE1D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1915" y="2625725"/>
            <a:ext cx="4048125" cy="1524000"/>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2" descr="See the source image">
            <a:extLst>
              <a:ext uri="{FF2B5EF4-FFF2-40B4-BE49-F238E27FC236}">
                <a16:creationId xmlns:a16="http://schemas.microsoft.com/office/drawing/2014/main" id="{F6B9E7D1-3607-4741-856E-CE7FD476B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270" y="3849370"/>
            <a:ext cx="4048125" cy="1524000"/>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2" descr="See the source image">
            <a:extLst>
              <a:ext uri="{FF2B5EF4-FFF2-40B4-BE49-F238E27FC236}">
                <a16:creationId xmlns:a16="http://schemas.microsoft.com/office/drawing/2014/main" id="{CA9C6729-0398-400A-BF4F-44CA56E0C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840" y="1413510"/>
            <a:ext cx="4048125" cy="1524000"/>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 descr="See the source image">
            <a:extLst>
              <a:ext uri="{FF2B5EF4-FFF2-40B4-BE49-F238E27FC236}">
                <a16:creationId xmlns:a16="http://schemas.microsoft.com/office/drawing/2014/main" id="{DD134EC5-5FE2-48A6-8772-5D238BE1D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0355" y="2625725"/>
            <a:ext cx="4048125" cy="1524000"/>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2" descr="See the source image">
            <a:extLst>
              <a:ext uri="{FF2B5EF4-FFF2-40B4-BE49-F238E27FC236}">
                <a16:creationId xmlns:a16="http://schemas.microsoft.com/office/drawing/2014/main" id="{F6B9E7D1-3607-4741-856E-CE7FD476B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190" y="3849370"/>
            <a:ext cx="4048125" cy="1524000"/>
          </a:xfrm>
          <a:prstGeom prst="rect">
            <a:avLst/>
          </a:prstGeom>
          <a:noFill/>
          <a:extLst>
            <a:ext uri="{909E8E84-426E-40dd-AFC4-6F175D3DCCD1}">
              <a14:hiddenFill xmlns="" xmlns:a14="http://schemas.microsoft.com/office/drawing/2010/main">
                <a:solidFill>
                  <a:srgbClr val="FFFFFF"/>
                </a:solidFill>
              </a14:hiddenFill>
            </a:ext>
          </a:extLst>
        </p:spPr>
      </p:pic>
      <p:pic>
        <p:nvPicPr>
          <p:cNvPr id="11" name="Picture 2" descr="See the source image">
            <a:extLst>
              <a:ext uri="{FF2B5EF4-FFF2-40B4-BE49-F238E27FC236}">
                <a16:creationId xmlns:a16="http://schemas.microsoft.com/office/drawing/2014/main" id="{4550178A-B7F2-47C2-ACCC-A05D615BA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120" y="5003800"/>
            <a:ext cx="4048125" cy="1524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98683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DBC_01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732931" y="2255328"/>
            <a:ext cx="4886960" cy="3485264"/>
          </a:xfrm>
          <a:prstGeom prst="rect">
            <a:avLst/>
          </a:prstGeom>
        </p:spPr>
      </p:pic>
      <p:sp>
        <p:nvSpPr>
          <p:cNvPr id="8"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March 2018</a:t>
            </a:r>
          </a:p>
          <a:p>
            <a:pPr>
              <a:lnSpc>
                <a:spcPct val="100000"/>
              </a:lnSpc>
            </a:pPr>
            <a:r>
              <a:rPr lang="en-US" sz="3200" dirty="0">
                <a:latin typeface="HeronSansCond Regular"/>
                <a:cs typeface="HeronSansCond Regular"/>
              </a:rPr>
              <a:t>Detect, Respond, Recover</a:t>
            </a:r>
            <a:endParaRPr lang="x-none" sz="3200" dirty="0">
              <a:solidFill>
                <a:srgbClr val="0FE100"/>
              </a:solidFill>
              <a:latin typeface="HeronSansCond Regular"/>
              <a:cs typeface="HeronSansCond Regular"/>
            </a:endParaRPr>
          </a:p>
        </p:txBody>
      </p:sp>
      <p:sp>
        <p:nvSpPr>
          <p:cNvPr id="9"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831109"/>
            <a:ext cx="10515600" cy="4876799"/>
          </a:xfrm>
        </p:spPr>
        <p:txBody>
          <a:bodyPr>
            <a:normAutofit/>
          </a:bodyPr>
          <a:lstStyle/>
          <a:p>
            <a:pPr marL="263525" indent="-263525">
              <a:lnSpc>
                <a:spcPct val="120000"/>
              </a:lnSpc>
              <a:buSzPct val="100000"/>
              <a:buBlip>
                <a:blip r:embed="rId4"/>
              </a:buBlip>
            </a:pPr>
            <a:r>
              <a:rPr lang="en-US" sz="2400" dirty="0">
                <a:latin typeface="HeronSansCond Regular"/>
                <a:cs typeface="HeronSansCond Regular"/>
              </a:rPr>
              <a:t>Fast fix</a:t>
            </a:r>
          </a:p>
          <a:p>
            <a:pPr marL="263525" indent="-263525">
              <a:lnSpc>
                <a:spcPct val="120000"/>
              </a:lnSpc>
              <a:buSzPct val="100000"/>
              <a:buBlip>
                <a:blip r:embed="rId4"/>
              </a:buBlip>
            </a:pPr>
            <a:r>
              <a:rPr lang="en-US" sz="2400" dirty="0">
                <a:latin typeface="HeronSansCond Regular"/>
                <a:cs typeface="HeronSansCond Regular"/>
              </a:rPr>
              <a:t>Learning retrospective (blameless post mortem)</a:t>
            </a:r>
          </a:p>
          <a:p>
            <a:pPr marL="720725" lvl="1" indent="-263525">
              <a:lnSpc>
                <a:spcPct val="120000"/>
              </a:lnSpc>
              <a:buSzPct val="100000"/>
              <a:buBlip>
                <a:blip r:embed="rId4"/>
              </a:buBlip>
            </a:pPr>
            <a:r>
              <a:rPr lang="en-US" sz="2000" dirty="0">
                <a:latin typeface="HeronSansCond Regular"/>
                <a:cs typeface="HeronSansCond Regular"/>
              </a:rPr>
              <a:t>How do we prevent our servers from going down</a:t>
            </a:r>
          </a:p>
          <a:p>
            <a:pPr marL="720725" lvl="1" indent="-263525">
              <a:lnSpc>
                <a:spcPct val="120000"/>
              </a:lnSpc>
              <a:buSzPct val="100000"/>
              <a:buBlip>
                <a:blip r:embed="rId4"/>
              </a:buBlip>
            </a:pPr>
            <a:r>
              <a:rPr lang="en-US" sz="2000" dirty="0">
                <a:latin typeface="HeronSansCond Regular"/>
                <a:cs typeface="HeronSansCond Regular"/>
              </a:rPr>
              <a:t>How do we implement scaling</a:t>
            </a:r>
          </a:p>
          <a:p>
            <a:pPr marL="263525" indent="-263525">
              <a:lnSpc>
                <a:spcPct val="120000"/>
              </a:lnSpc>
              <a:buSzPct val="100000"/>
              <a:buBlip>
                <a:blip r:embed="rId4"/>
              </a:buBlip>
            </a:pPr>
            <a:r>
              <a:rPr lang="en-US" sz="2400" dirty="0">
                <a:latin typeface="HeronSansCond Regular"/>
                <a:cs typeface="HeronSansCond Regular"/>
              </a:rPr>
              <a:t>Backlog items</a:t>
            </a:r>
          </a:p>
          <a:p>
            <a:pPr marL="720725" lvl="1" indent="-263525">
              <a:lnSpc>
                <a:spcPct val="120000"/>
              </a:lnSpc>
              <a:buSzPct val="100000"/>
              <a:buBlip>
                <a:blip r:embed="rId4"/>
              </a:buBlip>
            </a:pPr>
            <a:r>
              <a:rPr lang="en-US" sz="2000" dirty="0">
                <a:latin typeface="HeronSansCond Regular"/>
                <a:cs typeface="HeronSansCond Regular"/>
              </a:rPr>
              <a:t>Add telemetry on usage</a:t>
            </a:r>
          </a:p>
          <a:p>
            <a:pPr marL="720725" lvl="1" indent="-263525">
              <a:lnSpc>
                <a:spcPct val="120000"/>
              </a:lnSpc>
              <a:buSzPct val="100000"/>
              <a:buBlip>
                <a:blip r:embed="rId4"/>
              </a:buBlip>
            </a:pPr>
            <a:r>
              <a:rPr lang="en-US" sz="2000" dirty="0">
                <a:latin typeface="HeronSansCond Regular"/>
                <a:cs typeface="HeronSansCond Regular"/>
              </a:rPr>
              <a:t>Implement auto scaling based on telemetry</a:t>
            </a:r>
          </a:p>
          <a:p>
            <a:pPr marL="263525" indent="-263525">
              <a:lnSpc>
                <a:spcPct val="120000"/>
              </a:lnSpc>
              <a:buSzPct val="100000"/>
              <a:buBlip>
                <a:blip r:embed="rId4"/>
              </a:buBlip>
            </a:pPr>
            <a:r>
              <a:rPr lang="en-US" sz="2400" dirty="0">
                <a:latin typeface="HeronSansCond Regular"/>
                <a:cs typeface="HeronSansCond Regular"/>
              </a:rPr>
              <a:t>Long term</a:t>
            </a:r>
          </a:p>
          <a:p>
            <a:pPr marL="720725" lvl="1" indent="-263525">
              <a:lnSpc>
                <a:spcPct val="120000"/>
              </a:lnSpc>
              <a:buSzPct val="100000"/>
              <a:buBlip>
                <a:blip r:embed="rId4"/>
              </a:buBlip>
            </a:pPr>
            <a:r>
              <a:rPr lang="en-US" sz="2000" dirty="0">
                <a:latin typeface="HeronSansCond Regular"/>
                <a:cs typeface="HeronSansCond Regular"/>
              </a:rPr>
              <a:t>Improve website performance</a:t>
            </a:r>
            <a:endParaRPr lang="x-none" sz="2000" dirty="0">
              <a:latin typeface="HeronSansCond Regular"/>
              <a:cs typeface="HeronSansCond Regular"/>
            </a:endParaRPr>
          </a:p>
        </p:txBody>
      </p:sp>
      <p:pic>
        <p:nvPicPr>
          <p:cNvPr id="7" name="Picture 6" descr="GDBC_icon_D_00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7574" y="479342"/>
            <a:ext cx="944013" cy="790658"/>
          </a:xfrm>
          <a:prstGeom prst="rect">
            <a:avLst/>
          </a:prstGeom>
        </p:spPr>
      </p:pic>
      <p:pic>
        <p:nvPicPr>
          <p:cNvPr id="3" name="Picture 2" descr="GDBC_icon_04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87159" y="3590378"/>
            <a:ext cx="754122" cy="802322"/>
          </a:xfrm>
          <a:prstGeom prst="rect">
            <a:avLst/>
          </a:prstGeom>
        </p:spPr>
      </p:pic>
      <p:pic>
        <p:nvPicPr>
          <p:cNvPr id="10" name="Picture 9" descr="GDBC_icon_049.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3448" y="5041603"/>
            <a:ext cx="849272" cy="764458"/>
          </a:xfrm>
          <a:prstGeom prst="rect">
            <a:avLst/>
          </a:prstGeom>
        </p:spPr>
      </p:pic>
      <p:pic>
        <p:nvPicPr>
          <p:cNvPr id="12" name="Picture 11" descr="GDBC_icon_06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09496" y="2856685"/>
            <a:ext cx="747784" cy="746788"/>
          </a:xfrm>
          <a:prstGeom prst="rect">
            <a:avLst/>
          </a:prstGeom>
        </p:spPr>
      </p:pic>
      <p:pic>
        <p:nvPicPr>
          <p:cNvPr id="14" name="Picture 13" descr="GDBC_icon_D_00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8320" y="2120881"/>
            <a:ext cx="833120" cy="929678"/>
          </a:xfrm>
          <a:prstGeom prst="rect">
            <a:avLst/>
          </a:prstGeom>
        </p:spPr>
      </p:pic>
      <p:pic>
        <p:nvPicPr>
          <p:cNvPr id="16" name="Picture 15" descr="GDBC_icon_099.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V="1">
            <a:off x="10484845" y="4321571"/>
            <a:ext cx="802916" cy="592298"/>
          </a:xfrm>
          <a:prstGeom prst="rect">
            <a:avLst/>
          </a:prstGeom>
        </p:spPr>
      </p:pic>
    </p:spTree>
    <p:extLst>
      <p:ext uri="{BB962C8B-B14F-4D97-AF65-F5344CB8AC3E}">
        <p14:creationId xmlns:p14="http://schemas.microsoft.com/office/powerpoint/2010/main" val="1588556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DBC_0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2756"/>
            <a:ext cx="12198774" cy="6861810"/>
          </a:xfrm>
          <a:prstGeom prst="rect">
            <a:avLst/>
          </a:prstGeom>
        </p:spPr>
      </p:pic>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September 2018</a:t>
            </a:r>
            <a:endParaRPr lang="x-none" sz="3200" dirty="0">
              <a:solidFill>
                <a:srgbClr val="0FE100"/>
              </a:solidFill>
              <a:latin typeface="HeronSansCond Medium"/>
              <a:cs typeface="HeronSansCond Medium"/>
            </a:endParaRPr>
          </a:p>
        </p:txBody>
      </p:sp>
      <p:pic>
        <p:nvPicPr>
          <p:cNvPr id="6" name="Picture 5" descr="GDBC_0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840" y="2763960"/>
            <a:ext cx="2564960" cy="2564960"/>
          </a:xfrm>
          <a:prstGeom prst="rect">
            <a:avLst/>
          </a:prstGeom>
        </p:spPr>
      </p:pic>
      <p:pic>
        <p:nvPicPr>
          <p:cNvPr id="3" name="Picture 2" descr="GDBC_icon_07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006" y="5440515"/>
            <a:ext cx="403776" cy="321515"/>
          </a:xfrm>
          <a:prstGeom prst="rect">
            <a:avLst/>
          </a:prstGeom>
        </p:spPr>
      </p:pic>
      <p:pic>
        <p:nvPicPr>
          <p:cNvPr id="8" name="Picture 7" descr="GDBC_icon_07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6973" y="3490109"/>
            <a:ext cx="1410427" cy="1123082"/>
          </a:xfrm>
          <a:prstGeom prst="rect">
            <a:avLst/>
          </a:prstGeom>
        </p:spPr>
      </p:pic>
    </p:spTree>
    <p:extLst>
      <p:ext uri="{BB962C8B-B14F-4D97-AF65-F5344CB8AC3E}">
        <p14:creationId xmlns:p14="http://schemas.microsoft.com/office/powerpoint/2010/main" val="97646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40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DBC_icon_07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7919" y="622456"/>
            <a:ext cx="1131446" cy="900936"/>
          </a:xfrm>
          <a:prstGeom prst="rect">
            <a:avLst/>
          </a:prstGeom>
        </p:spPr>
      </p:pic>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FF0023"/>
                </a:solidFill>
                <a:latin typeface="HeronSansCond Medium"/>
                <a:cs typeface="HeronSansCond Medium"/>
              </a:rPr>
              <a:t>Parts Unlimited is unreachable</a:t>
            </a:r>
            <a:endParaRPr lang="x-none" sz="3200" dirty="0">
              <a:solidFill>
                <a:srgbClr val="FF0023"/>
              </a:solidFill>
              <a:latin typeface="HeronSansCond Medium"/>
              <a:cs typeface="HeronSansCond Medium"/>
            </a:endParaRPr>
          </a:p>
        </p:txBody>
      </p:sp>
      <p:sp>
        <p:nvSpPr>
          <p:cNvPr id="12"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219200"/>
            <a:ext cx="10515600" cy="5638799"/>
          </a:xfrm>
        </p:spPr>
        <p:txBody>
          <a:bodyPr>
            <a:normAutofit/>
          </a:bodyPr>
          <a:lstStyle/>
          <a:p>
            <a:pPr marL="0" indent="0">
              <a:buNone/>
            </a:pPr>
            <a:r>
              <a:rPr lang="en-US" sz="2400" dirty="0">
                <a:solidFill>
                  <a:srgbClr val="0FE100"/>
                </a:solidFill>
                <a:latin typeface="HeronSansCond Regular"/>
                <a:cs typeface="HeronSansCond Regular"/>
              </a:rPr>
              <a:t>Lightning just struck the datacenter</a:t>
            </a:r>
          </a:p>
        </p:txBody>
      </p:sp>
      <p:pic>
        <p:nvPicPr>
          <p:cNvPr id="6" name="Picture 2" descr="See the source image">
            <a:extLst>
              <a:ext uri="{FF2B5EF4-FFF2-40B4-BE49-F238E27FC236}">
                <a16:creationId xmlns:a16="http://schemas.microsoft.com/office/drawing/2014/main" id="{468B0920-8FDE-4B75-B1E2-5F1A6F61C6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578" y="1893735"/>
            <a:ext cx="7549238" cy="44887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50407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DBC_0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9890" y="0"/>
            <a:ext cx="6858000" cy="6858000"/>
          </a:xfrm>
          <a:prstGeom prst="rect">
            <a:avLst/>
          </a:prstGeom>
        </p:spPr>
      </p:pic>
      <p:sp>
        <p:nvSpPr>
          <p:cNvPr id="2" name="Title 1">
            <a:extLst>
              <a:ext uri="{FF2B5EF4-FFF2-40B4-BE49-F238E27FC236}">
                <a16:creationId xmlns:a16="http://schemas.microsoft.com/office/drawing/2014/main" id="{36BB1BB2-E001-42CC-94DD-BFAA0EFF4A53}"/>
              </a:ext>
            </a:extLst>
          </p:cNvPr>
          <p:cNvSpPr>
            <a:spLocks noGrp="1"/>
          </p:cNvSpPr>
          <p:nvPr>
            <p:ph type="title"/>
          </p:nvPr>
        </p:nvSpPr>
        <p:spPr>
          <a:xfrm>
            <a:off x="722743" y="557908"/>
            <a:ext cx="10515600" cy="2095704"/>
          </a:xfrm>
        </p:spPr>
        <p:txBody>
          <a:bodyPr anchor="t">
            <a:normAutofit/>
          </a:bodyPr>
          <a:lstStyle/>
          <a:p>
            <a:pPr>
              <a:lnSpc>
                <a:spcPct val="100000"/>
              </a:lnSpc>
            </a:pPr>
            <a:r>
              <a:rPr lang="en-US" dirty="0">
                <a:latin typeface="HeronSansCond Medium"/>
                <a:cs typeface="HeronSansCond Medium"/>
              </a:rPr>
              <a:t>Introducing:</a:t>
            </a:r>
            <a:br>
              <a:rPr lang="en-US" dirty="0">
                <a:latin typeface="HeronSansCond Medium"/>
                <a:cs typeface="HeronSansCond Medium"/>
              </a:rPr>
            </a:br>
            <a:r>
              <a:rPr lang="en-US" dirty="0">
                <a:latin typeface="HeronSansCond Medium"/>
                <a:cs typeface="HeronSansCond Medium"/>
              </a:rPr>
              <a:t>Site Reliability Engineering (SRE)</a:t>
            </a:r>
            <a:endParaRPr lang="x-none" dirty="0">
              <a:latin typeface="HeronSansCond Medium"/>
              <a:cs typeface="HeronSansCond Medium"/>
            </a:endParaRPr>
          </a:p>
        </p:txBody>
      </p:sp>
      <p:sp>
        <p:nvSpPr>
          <p:cNvPr id="3" name="Content Placeholder 2">
            <a:extLst>
              <a:ext uri="{FF2B5EF4-FFF2-40B4-BE49-F238E27FC236}">
                <a16:creationId xmlns:a16="http://schemas.microsoft.com/office/drawing/2014/main" id="{888CDA3A-96E8-4D77-8691-E3DA9A3A08A0}"/>
              </a:ext>
            </a:extLst>
          </p:cNvPr>
          <p:cNvSpPr>
            <a:spLocks noGrp="1"/>
          </p:cNvSpPr>
          <p:nvPr>
            <p:ph idx="1"/>
          </p:nvPr>
        </p:nvSpPr>
        <p:spPr>
          <a:xfrm>
            <a:off x="722743" y="2358615"/>
            <a:ext cx="10515600" cy="4351338"/>
          </a:xfrm>
        </p:spPr>
        <p:txBody>
          <a:bodyPr>
            <a:normAutofit/>
          </a:bodyPr>
          <a:lstStyle/>
          <a:p>
            <a:pPr marL="0" indent="0">
              <a:lnSpc>
                <a:spcPct val="120000"/>
              </a:lnSpc>
              <a:buNone/>
            </a:pPr>
            <a:r>
              <a:rPr lang="en-US" sz="2400" dirty="0">
                <a:latin typeface="HeronSansCond Regular"/>
                <a:cs typeface="HeronSansCond Regular"/>
              </a:rPr>
              <a:t>Site Reliability Engineering is an engineering discipline devoted to </a:t>
            </a:r>
            <a:br>
              <a:rPr lang="en-US" sz="2400" dirty="0">
                <a:latin typeface="HeronSansCond Regular"/>
                <a:cs typeface="HeronSansCond Regular"/>
              </a:rPr>
            </a:br>
            <a:r>
              <a:rPr lang="en-US" sz="2400" dirty="0">
                <a:latin typeface="HeronSansCond Regular"/>
                <a:cs typeface="HeronSansCond Regular"/>
              </a:rPr>
              <a:t>helping an organization </a:t>
            </a:r>
            <a:r>
              <a:rPr lang="en-US" sz="2400" dirty="0">
                <a:solidFill>
                  <a:srgbClr val="0FE100"/>
                </a:solidFill>
                <a:latin typeface="HeronSansCond Regular"/>
                <a:cs typeface="HeronSansCond Regular"/>
              </a:rPr>
              <a:t>sustainably</a:t>
            </a:r>
            <a:r>
              <a:rPr lang="en-US" sz="2400" dirty="0">
                <a:latin typeface="HeronSansCond Regular"/>
                <a:cs typeface="HeronSansCond Regular"/>
              </a:rPr>
              <a:t> achieve the </a:t>
            </a:r>
            <a:r>
              <a:rPr lang="en-US" sz="2400" dirty="0">
                <a:solidFill>
                  <a:srgbClr val="0FE100"/>
                </a:solidFill>
                <a:latin typeface="HeronSansCond Regular"/>
                <a:cs typeface="HeronSansCond Regular"/>
              </a:rPr>
              <a:t>appropriate</a:t>
            </a:r>
            <a:r>
              <a:rPr lang="en-US" sz="2400" dirty="0">
                <a:latin typeface="HeronSansCond Regular"/>
                <a:cs typeface="HeronSansCond Regular"/>
              </a:rPr>
              <a:t> level of </a:t>
            </a:r>
            <a:br>
              <a:rPr lang="en-US" sz="2400" dirty="0">
                <a:latin typeface="HeronSansCond Regular"/>
                <a:cs typeface="HeronSansCond Regular"/>
              </a:rPr>
            </a:br>
            <a:r>
              <a:rPr lang="en-US" sz="2400" dirty="0">
                <a:solidFill>
                  <a:srgbClr val="0FE100"/>
                </a:solidFill>
                <a:latin typeface="HeronSansCond Regular"/>
                <a:cs typeface="HeronSansCond Regular"/>
              </a:rPr>
              <a:t>reliability</a:t>
            </a:r>
            <a:r>
              <a:rPr lang="en-US" sz="2400" dirty="0">
                <a:latin typeface="HeronSansCond Regular"/>
                <a:cs typeface="HeronSansCond Regular"/>
              </a:rPr>
              <a:t> in their systems, services, and products. </a:t>
            </a:r>
          </a:p>
          <a:p>
            <a:pPr>
              <a:lnSpc>
                <a:spcPct val="120000"/>
              </a:lnSpc>
              <a:buSzPct val="100000"/>
              <a:buBlip>
                <a:blip r:embed="rId4"/>
              </a:buBlip>
            </a:pPr>
            <a:r>
              <a:rPr lang="en-US" sz="2400" dirty="0">
                <a:latin typeface="HeronSansCond Regular"/>
                <a:cs typeface="HeronSansCond Regular"/>
              </a:rPr>
              <a:t>Reliability</a:t>
            </a:r>
          </a:p>
          <a:p>
            <a:pPr>
              <a:lnSpc>
                <a:spcPct val="120000"/>
              </a:lnSpc>
              <a:buSzPct val="100000"/>
              <a:buBlip>
                <a:blip r:embed="rId4"/>
              </a:buBlip>
            </a:pPr>
            <a:r>
              <a:rPr lang="en-US" sz="2400" dirty="0">
                <a:latin typeface="HeronSansCond Regular"/>
                <a:cs typeface="HeronSansCond Regular"/>
              </a:rPr>
              <a:t>Appropriate</a:t>
            </a:r>
          </a:p>
          <a:p>
            <a:pPr>
              <a:lnSpc>
                <a:spcPct val="120000"/>
              </a:lnSpc>
              <a:buSzPct val="100000"/>
              <a:buBlip>
                <a:blip r:embed="rId4"/>
              </a:buBlip>
            </a:pPr>
            <a:r>
              <a:rPr lang="en-US" sz="2400" dirty="0">
                <a:latin typeface="HeronSansCond Regular"/>
                <a:cs typeface="HeronSansCond Regular"/>
              </a:rPr>
              <a:t>Sustainably</a:t>
            </a:r>
          </a:p>
        </p:txBody>
      </p:sp>
    </p:spTree>
    <p:extLst>
      <p:ext uri="{BB962C8B-B14F-4D97-AF65-F5344CB8AC3E}">
        <p14:creationId xmlns:p14="http://schemas.microsoft.com/office/powerpoint/2010/main" val="1447926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September 2018</a:t>
            </a:r>
          </a:p>
          <a:p>
            <a:pPr>
              <a:lnSpc>
                <a:spcPct val="100000"/>
              </a:lnSpc>
            </a:pPr>
            <a:r>
              <a:rPr lang="en-US" sz="3200" dirty="0">
                <a:latin typeface="HeronSansCond Regular"/>
                <a:cs typeface="HeronSansCond Regular"/>
              </a:rPr>
              <a:t>Detect, Respond, Recover</a:t>
            </a:r>
            <a:endParaRPr lang="x-none" sz="3200" dirty="0">
              <a:solidFill>
                <a:srgbClr val="0FE100"/>
              </a:solidFill>
              <a:latin typeface="HeronSansCond Regular"/>
              <a:cs typeface="HeronSansCond Regular"/>
            </a:endParaRPr>
          </a:p>
        </p:txBody>
      </p:sp>
      <p:sp>
        <p:nvSpPr>
          <p:cNvPr id="9"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819563"/>
            <a:ext cx="10515600" cy="4876799"/>
          </a:xfrm>
        </p:spPr>
        <p:txBody>
          <a:bodyPr>
            <a:normAutofit/>
          </a:bodyPr>
          <a:lstStyle/>
          <a:p>
            <a:pPr marL="263525" indent="-263525">
              <a:lnSpc>
                <a:spcPct val="120000"/>
              </a:lnSpc>
              <a:buSzPct val="100000"/>
              <a:buBlip>
                <a:blip r:embed="rId3"/>
              </a:buBlip>
            </a:pPr>
            <a:r>
              <a:rPr lang="en-US" sz="2400" dirty="0">
                <a:latin typeface="HeronSansCond Regular"/>
                <a:cs typeface="HeronSansCond Regular"/>
              </a:rPr>
              <a:t>Fast fix</a:t>
            </a:r>
          </a:p>
          <a:p>
            <a:pPr marL="263525" indent="-263525">
              <a:lnSpc>
                <a:spcPct val="120000"/>
              </a:lnSpc>
              <a:buSzPct val="100000"/>
              <a:buBlip>
                <a:blip r:embed="rId3"/>
              </a:buBlip>
            </a:pPr>
            <a:r>
              <a:rPr lang="en-US" sz="2400" dirty="0">
                <a:latin typeface="HeronSansCond Regular"/>
                <a:cs typeface="HeronSansCond Regular"/>
              </a:rPr>
              <a:t>Learning retrospective (blameless post mortem)</a:t>
            </a:r>
          </a:p>
          <a:p>
            <a:pPr marL="720725" lvl="1" indent="-263525">
              <a:lnSpc>
                <a:spcPct val="120000"/>
              </a:lnSpc>
              <a:buSzPct val="100000"/>
              <a:buBlip>
                <a:blip r:embed="rId3"/>
              </a:buBlip>
            </a:pPr>
            <a:r>
              <a:rPr lang="en-US" sz="2000" dirty="0">
                <a:latin typeface="HeronSansCond Regular"/>
                <a:cs typeface="HeronSansCond Regular"/>
              </a:rPr>
              <a:t>How do we implement a fail over in case of disaster</a:t>
            </a:r>
            <a:endParaRPr lang="en-US" sz="2400" dirty="0">
              <a:latin typeface="HeronSansCond Regular"/>
              <a:cs typeface="HeronSansCond Regular"/>
            </a:endParaRPr>
          </a:p>
          <a:p>
            <a:pPr marL="263525" indent="-263525">
              <a:lnSpc>
                <a:spcPct val="120000"/>
              </a:lnSpc>
              <a:buSzPct val="100000"/>
              <a:buBlip>
                <a:blip r:embed="rId3"/>
              </a:buBlip>
            </a:pPr>
            <a:r>
              <a:rPr lang="en-US" sz="2400" dirty="0">
                <a:latin typeface="HeronSansCond Regular"/>
                <a:cs typeface="HeronSansCond Regular"/>
              </a:rPr>
              <a:t>Backlog items</a:t>
            </a:r>
          </a:p>
          <a:p>
            <a:pPr marL="720725" lvl="1" indent="-263525">
              <a:lnSpc>
                <a:spcPct val="120000"/>
              </a:lnSpc>
              <a:buSzPct val="100000"/>
              <a:buBlip>
                <a:blip r:embed="rId3"/>
              </a:buBlip>
            </a:pPr>
            <a:r>
              <a:rPr lang="en-US" sz="2000" dirty="0">
                <a:latin typeface="HeronSansCond Regular"/>
                <a:cs typeface="HeronSansCond Regular"/>
              </a:rPr>
              <a:t>Ensure all infra is created with scripts</a:t>
            </a:r>
          </a:p>
          <a:p>
            <a:pPr marL="720725" lvl="1" indent="-263525">
              <a:lnSpc>
                <a:spcPct val="120000"/>
              </a:lnSpc>
              <a:buSzPct val="100000"/>
              <a:buBlip>
                <a:blip r:embed="rId3"/>
              </a:buBlip>
            </a:pPr>
            <a:r>
              <a:rPr lang="en-US" sz="2000" dirty="0">
                <a:latin typeface="HeronSansCond Regular"/>
                <a:cs typeface="HeronSansCond Regular"/>
              </a:rPr>
              <a:t>Create infra deployment pipelines</a:t>
            </a:r>
          </a:p>
          <a:p>
            <a:pPr marL="263525" indent="-263525">
              <a:lnSpc>
                <a:spcPct val="120000"/>
              </a:lnSpc>
              <a:buSzPct val="100000"/>
              <a:buBlip>
                <a:blip r:embed="rId3"/>
              </a:buBlip>
            </a:pPr>
            <a:r>
              <a:rPr lang="en-US" sz="2400" dirty="0">
                <a:latin typeface="HeronSansCond Regular"/>
                <a:cs typeface="HeronSansCond Regular"/>
              </a:rPr>
              <a:t>Long term</a:t>
            </a:r>
          </a:p>
          <a:p>
            <a:pPr marL="720725" lvl="1" indent="-263525">
              <a:lnSpc>
                <a:spcPct val="120000"/>
              </a:lnSpc>
              <a:buSzPct val="100000"/>
              <a:buBlip>
                <a:blip r:embed="rId3"/>
              </a:buBlip>
            </a:pPr>
            <a:r>
              <a:rPr lang="en-US" sz="2000" dirty="0">
                <a:latin typeface="HeronSansCond Regular"/>
                <a:cs typeface="HeronSansCond Regular"/>
              </a:rPr>
              <a:t>Add geo redundancy to infrastructure</a:t>
            </a:r>
          </a:p>
          <a:p>
            <a:pPr marL="263525" indent="-263525">
              <a:lnSpc>
                <a:spcPct val="120000"/>
              </a:lnSpc>
              <a:buSzPct val="100000"/>
              <a:buBlip>
                <a:blip r:embed="rId3"/>
              </a:buBlip>
            </a:pPr>
            <a:endParaRPr lang="x-none" sz="2400" dirty="0">
              <a:latin typeface="HeronSansCond Regular"/>
              <a:cs typeface="HeronSansCond Regular"/>
            </a:endParaRPr>
          </a:p>
        </p:txBody>
      </p:sp>
      <p:pic>
        <p:nvPicPr>
          <p:cNvPr id="11" name="Picture 10" descr="GDBC_icon_07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7919" y="622456"/>
            <a:ext cx="1131446" cy="900936"/>
          </a:xfrm>
          <a:prstGeom prst="rect">
            <a:avLst/>
          </a:prstGeom>
        </p:spPr>
      </p:pic>
      <p:pic>
        <p:nvPicPr>
          <p:cNvPr id="4" name="Picture 3" descr="GDBC_019.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5822" y="1166824"/>
            <a:ext cx="4121728" cy="4999789"/>
          </a:xfrm>
          <a:prstGeom prst="rect">
            <a:avLst/>
          </a:prstGeom>
        </p:spPr>
      </p:pic>
    </p:spTree>
    <p:extLst>
      <p:ext uri="{BB962C8B-B14F-4D97-AF65-F5344CB8AC3E}">
        <p14:creationId xmlns:p14="http://schemas.microsoft.com/office/powerpoint/2010/main" val="29789395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DBC_0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2756"/>
            <a:ext cx="12198774" cy="6861810"/>
          </a:xfrm>
          <a:prstGeom prst="rect">
            <a:avLst/>
          </a:prstGeom>
        </p:spPr>
      </p:pic>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December 2018</a:t>
            </a:r>
            <a:endParaRPr lang="x-none" sz="3200" dirty="0">
              <a:solidFill>
                <a:srgbClr val="0FE100"/>
              </a:solidFill>
              <a:latin typeface="HeronSansCond Medium"/>
              <a:cs typeface="HeronSansCond Medium"/>
            </a:endParaRPr>
          </a:p>
        </p:txBody>
      </p:sp>
      <p:pic>
        <p:nvPicPr>
          <p:cNvPr id="6" name="Picture 5" descr="GDBC_0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840" y="2763960"/>
            <a:ext cx="2564960" cy="2564960"/>
          </a:xfrm>
          <a:prstGeom prst="rect">
            <a:avLst/>
          </a:prstGeom>
        </p:spPr>
      </p:pic>
      <p:pic>
        <p:nvPicPr>
          <p:cNvPr id="5" name="Picture 4" descr="GDBC_icon_D_00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2211" y="4026207"/>
            <a:ext cx="490414" cy="593076"/>
          </a:xfrm>
          <a:prstGeom prst="rect">
            <a:avLst/>
          </a:prstGeom>
        </p:spPr>
      </p:pic>
      <p:pic>
        <p:nvPicPr>
          <p:cNvPr id="7" name="Picture 6" descr="GDBC_icon_04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95871" y="5018073"/>
            <a:ext cx="400744" cy="319101"/>
          </a:xfrm>
          <a:prstGeom prst="rect">
            <a:avLst/>
          </a:prstGeom>
        </p:spPr>
      </p:pic>
      <p:pic>
        <p:nvPicPr>
          <p:cNvPr id="10" name="Picture 9" descr="GDBC_icon_04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7739" y="3493389"/>
            <a:ext cx="1408716" cy="1121724"/>
          </a:xfrm>
          <a:prstGeom prst="rect">
            <a:avLst/>
          </a:prstGeom>
        </p:spPr>
      </p:pic>
    </p:spTree>
    <p:extLst>
      <p:ext uri="{BB962C8B-B14F-4D97-AF65-F5344CB8AC3E}">
        <p14:creationId xmlns:p14="http://schemas.microsoft.com/office/powerpoint/2010/main" val="246154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00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400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400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December 2018</a:t>
            </a:r>
          </a:p>
          <a:p>
            <a:pPr>
              <a:lnSpc>
                <a:spcPct val="100000"/>
              </a:lnSpc>
            </a:pPr>
            <a:r>
              <a:rPr lang="en-US" sz="3200" dirty="0">
                <a:latin typeface="HeronSansCond Regular"/>
                <a:cs typeface="HeronSansCond Regular"/>
              </a:rPr>
              <a:t>New feature fast!</a:t>
            </a:r>
            <a:endParaRPr lang="x-none" sz="3200" dirty="0">
              <a:solidFill>
                <a:srgbClr val="0FE100"/>
              </a:solidFill>
              <a:latin typeface="HeronSansCond Regular"/>
              <a:cs typeface="HeronSansCond Regular"/>
            </a:endParaRPr>
          </a:p>
        </p:txBody>
      </p:sp>
      <p:sp>
        <p:nvSpPr>
          <p:cNvPr id="9"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819563"/>
            <a:ext cx="10515600" cy="4876799"/>
          </a:xfrm>
        </p:spPr>
        <p:txBody>
          <a:bodyPr>
            <a:normAutofit/>
          </a:bodyPr>
          <a:lstStyle/>
          <a:p>
            <a:pPr>
              <a:lnSpc>
                <a:spcPct val="120000"/>
              </a:lnSpc>
              <a:buBlip>
                <a:blip r:embed="rId3"/>
              </a:buBlip>
            </a:pPr>
            <a:r>
              <a:rPr lang="en-US" sz="2400" dirty="0">
                <a:latin typeface="HeronSansCond Regular"/>
                <a:cs typeface="HeronSansCond Regular"/>
              </a:rPr>
              <a:t>The CEO had a chat with a partner and </a:t>
            </a:r>
            <a:br>
              <a:rPr lang="en-US" sz="2400" dirty="0">
                <a:latin typeface="HeronSansCond Regular"/>
                <a:cs typeface="HeronSansCond Regular"/>
              </a:rPr>
            </a:br>
            <a:r>
              <a:rPr lang="en-US" sz="2400" dirty="0">
                <a:latin typeface="HeronSansCond Regular"/>
                <a:cs typeface="HeronSansCond Regular"/>
              </a:rPr>
              <a:t>he needs an update to the website fast</a:t>
            </a:r>
          </a:p>
          <a:p>
            <a:pPr>
              <a:lnSpc>
                <a:spcPct val="120000"/>
              </a:lnSpc>
              <a:buBlip>
                <a:blip r:embed="rId3"/>
              </a:buBlip>
            </a:pPr>
            <a:endParaRPr lang="en-US" sz="2400" dirty="0">
              <a:latin typeface="HeronSansCond Regular"/>
              <a:cs typeface="HeronSansCond Regular"/>
            </a:endParaRPr>
          </a:p>
          <a:p>
            <a:pPr>
              <a:lnSpc>
                <a:spcPct val="120000"/>
              </a:lnSpc>
              <a:buBlip>
                <a:blip r:embed="rId3"/>
              </a:buBlip>
            </a:pPr>
            <a:r>
              <a:rPr lang="en-US" sz="2400" dirty="0">
                <a:latin typeface="HeronSansCond Regular"/>
                <a:cs typeface="HeronSansCond Regular"/>
              </a:rPr>
              <a:t>Push the developers to deliver it now! </a:t>
            </a:r>
            <a:br>
              <a:rPr lang="en-US" sz="2400" dirty="0">
                <a:latin typeface="HeronSansCond Regular"/>
                <a:cs typeface="HeronSansCond Regular"/>
              </a:rPr>
            </a:br>
            <a:r>
              <a:rPr lang="en-US" sz="2400" dirty="0">
                <a:latin typeface="HeronSansCond Regular"/>
                <a:cs typeface="HeronSansCond Regular"/>
              </a:rPr>
              <a:t>No excuses</a:t>
            </a:r>
          </a:p>
          <a:p>
            <a:pPr>
              <a:lnSpc>
                <a:spcPct val="120000"/>
              </a:lnSpc>
              <a:buBlip>
                <a:blip r:embed="rId3"/>
              </a:buBlip>
            </a:pPr>
            <a:endParaRPr lang="en-US" sz="2400" dirty="0">
              <a:latin typeface="HeronSansCond Regular"/>
              <a:cs typeface="HeronSansCond Regular"/>
            </a:endParaRPr>
          </a:p>
          <a:p>
            <a:pPr>
              <a:lnSpc>
                <a:spcPct val="120000"/>
              </a:lnSpc>
              <a:buBlip>
                <a:blip r:embed="rId3"/>
              </a:buBlip>
            </a:pPr>
            <a:r>
              <a:rPr lang="en-US" sz="2400" dirty="0">
                <a:latin typeface="HeronSansCond Regular"/>
                <a:cs typeface="HeronSansCond Regular"/>
              </a:rPr>
              <a:t>They go and find this package that does </a:t>
            </a:r>
            <a:br>
              <a:rPr lang="en-US" sz="2400" dirty="0">
                <a:latin typeface="HeronSansCond Regular"/>
                <a:cs typeface="HeronSansCond Regular"/>
              </a:rPr>
            </a:br>
            <a:r>
              <a:rPr lang="en-US" sz="2400" dirty="0">
                <a:latin typeface="HeronSansCond Regular"/>
                <a:cs typeface="HeronSansCond Regular"/>
              </a:rPr>
              <a:t>all they need, this is too good to be true …</a:t>
            </a:r>
          </a:p>
        </p:txBody>
      </p:sp>
      <p:pic>
        <p:nvPicPr>
          <p:cNvPr id="5" name="Picture 4" descr="GDBC_icon_0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7741" y="622918"/>
            <a:ext cx="1131624" cy="901081"/>
          </a:xfrm>
          <a:prstGeom prst="rect">
            <a:avLst/>
          </a:prstGeom>
        </p:spPr>
      </p:pic>
      <p:pic>
        <p:nvPicPr>
          <p:cNvPr id="2" name="Picture 1" descr="GDBC_02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8365" y="637328"/>
            <a:ext cx="4225636" cy="5514072"/>
          </a:xfrm>
          <a:prstGeom prst="rect">
            <a:avLst/>
          </a:prstGeom>
        </p:spPr>
      </p:pic>
    </p:spTree>
    <p:extLst>
      <p:ext uri="{BB962C8B-B14F-4D97-AF65-F5344CB8AC3E}">
        <p14:creationId xmlns:p14="http://schemas.microsoft.com/office/powerpoint/2010/main" val="3684938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FF0023"/>
                </a:solidFill>
                <a:latin typeface="HeronSansCond Medium"/>
                <a:cs typeface="HeronSansCond Medium"/>
              </a:rPr>
              <a:t>Roll out the new feature and</a:t>
            </a:r>
            <a:r>
              <a:rPr lang="mr-IN" sz="3200" dirty="0">
                <a:solidFill>
                  <a:srgbClr val="FF0023"/>
                </a:solidFill>
                <a:latin typeface="HeronSansCond Medium"/>
                <a:cs typeface="HeronSansCond Medium"/>
              </a:rPr>
              <a:t>…</a:t>
            </a:r>
            <a:endParaRPr lang="x-none" sz="3200" dirty="0">
              <a:solidFill>
                <a:srgbClr val="FF0023"/>
              </a:solidFill>
              <a:latin typeface="HeronSansCond Medium"/>
              <a:cs typeface="HeronSansCond Medium"/>
            </a:endParaRPr>
          </a:p>
        </p:txBody>
      </p:sp>
      <p:sp>
        <p:nvSpPr>
          <p:cNvPr id="12"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219200"/>
            <a:ext cx="10515600" cy="5638799"/>
          </a:xfrm>
        </p:spPr>
        <p:txBody>
          <a:bodyPr>
            <a:normAutofit/>
          </a:bodyPr>
          <a:lstStyle/>
          <a:p>
            <a:pPr marL="0" indent="0">
              <a:buNone/>
            </a:pPr>
            <a:r>
              <a:rPr lang="en-US" sz="2400" dirty="0">
                <a:solidFill>
                  <a:srgbClr val="0FE100"/>
                </a:solidFill>
                <a:latin typeface="HeronSansCond Regular"/>
                <a:cs typeface="HeronSansCond Regular"/>
              </a:rPr>
              <a:t>Website is now a </a:t>
            </a:r>
            <a:r>
              <a:rPr lang="en-US" sz="2400" dirty="0" err="1">
                <a:solidFill>
                  <a:srgbClr val="0FE100"/>
                </a:solidFill>
                <a:latin typeface="HeronSansCond Regular"/>
                <a:cs typeface="HeronSansCond Regular"/>
              </a:rPr>
              <a:t>Bitcoin</a:t>
            </a:r>
            <a:r>
              <a:rPr lang="en-US" sz="2400" dirty="0">
                <a:solidFill>
                  <a:srgbClr val="0FE100"/>
                </a:solidFill>
                <a:latin typeface="HeronSansCond Regular"/>
                <a:cs typeface="HeronSansCond Regular"/>
              </a:rPr>
              <a:t> Miner, cause by the package</a:t>
            </a:r>
          </a:p>
        </p:txBody>
      </p:sp>
      <p:pic>
        <p:nvPicPr>
          <p:cNvPr id="7" name="Picture 6" descr="GDBC_icon_04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17741" y="622918"/>
            <a:ext cx="1131624" cy="901081"/>
          </a:xfrm>
          <a:prstGeom prst="rect">
            <a:avLst/>
          </a:prstGeom>
        </p:spPr>
      </p:pic>
      <p:pic>
        <p:nvPicPr>
          <p:cNvPr id="2" name="Bitcoins unlimited">
            <a:hlinkClick r:id="" action="ppaction://media"/>
            <a:extLst>
              <a:ext uri="{FF2B5EF4-FFF2-40B4-BE49-F238E27FC236}">
                <a16:creationId xmlns:a16="http://schemas.microsoft.com/office/drawing/2014/main" id="{24627435-CA80-4F7B-B7CB-B280E58B6D3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79857" y="1219200"/>
            <a:ext cx="9144000" cy="5143500"/>
          </a:xfrm>
          <a:prstGeom prst="rect">
            <a:avLst/>
          </a:prstGeom>
        </p:spPr>
      </p:pic>
    </p:spTree>
    <p:extLst>
      <p:ext uri="{BB962C8B-B14F-4D97-AF65-F5344CB8AC3E}">
        <p14:creationId xmlns:p14="http://schemas.microsoft.com/office/powerpoint/2010/main" val="382609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sz="3200" dirty="0">
                <a:solidFill>
                  <a:srgbClr val="0FE100"/>
                </a:solidFill>
                <a:latin typeface="HeronSansCond Medium"/>
                <a:cs typeface="HeronSansCond Medium"/>
              </a:rPr>
              <a:t>September 2018</a:t>
            </a:r>
          </a:p>
          <a:p>
            <a:pPr>
              <a:lnSpc>
                <a:spcPct val="100000"/>
              </a:lnSpc>
            </a:pPr>
            <a:r>
              <a:rPr lang="en-US" sz="3200" dirty="0">
                <a:latin typeface="HeronSansCond Regular"/>
                <a:cs typeface="HeronSansCond Regular"/>
              </a:rPr>
              <a:t>Detect, Respond, Recover</a:t>
            </a:r>
            <a:endParaRPr lang="x-none" sz="3200" dirty="0">
              <a:solidFill>
                <a:srgbClr val="0FE100"/>
              </a:solidFill>
              <a:latin typeface="HeronSansCond Regular"/>
              <a:cs typeface="HeronSansCond Regular"/>
            </a:endParaRPr>
          </a:p>
        </p:txBody>
      </p:sp>
      <p:sp>
        <p:nvSpPr>
          <p:cNvPr id="9"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819563"/>
            <a:ext cx="10515600" cy="4876799"/>
          </a:xfrm>
        </p:spPr>
        <p:txBody>
          <a:bodyPr>
            <a:normAutofit fontScale="92500" lnSpcReduction="10000"/>
          </a:bodyPr>
          <a:lstStyle/>
          <a:p>
            <a:pPr marL="263525" indent="-263525">
              <a:lnSpc>
                <a:spcPct val="100000"/>
              </a:lnSpc>
              <a:buSzPct val="100000"/>
              <a:buBlip>
                <a:blip r:embed="rId3"/>
              </a:buBlip>
            </a:pPr>
            <a:r>
              <a:rPr lang="en-US" sz="2400" dirty="0">
                <a:latin typeface="HeronSansCond Regular"/>
                <a:cs typeface="HeronSansCond Regular"/>
              </a:rPr>
              <a:t>Roll back the feature immediately</a:t>
            </a:r>
          </a:p>
          <a:p>
            <a:pPr marL="720725" lvl="1" indent="-263525">
              <a:lnSpc>
                <a:spcPct val="100000"/>
              </a:lnSpc>
              <a:buSzPct val="100000"/>
              <a:buBlip>
                <a:blip r:embed="rId3"/>
              </a:buBlip>
            </a:pPr>
            <a:r>
              <a:rPr lang="en-US" sz="2000" dirty="0">
                <a:latin typeface="HeronSansCond Regular"/>
                <a:cs typeface="HeronSansCond Regular"/>
              </a:rPr>
              <a:t>Run previous automated deployment</a:t>
            </a:r>
          </a:p>
          <a:p>
            <a:pPr marL="263525" indent="-263525">
              <a:lnSpc>
                <a:spcPct val="100000"/>
              </a:lnSpc>
              <a:buSzPct val="100000"/>
              <a:buBlip>
                <a:blip r:embed="rId3"/>
              </a:buBlip>
            </a:pPr>
            <a:r>
              <a:rPr lang="en-US" sz="2400" dirty="0">
                <a:latin typeface="HeronSansCond Regular"/>
                <a:cs typeface="HeronSansCond Regular"/>
              </a:rPr>
              <a:t>Learning retrospective (blameless post mortem)</a:t>
            </a:r>
          </a:p>
          <a:p>
            <a:pPr marL="720725" lvl="1" indent="-263525">
              <a:lnSpc>
                <a:spcPct val="100000"/>
              </a:lnSpc>
              <a:buSzPct val="100000"/>
              <a:buBlip>
                <a:blip r:embed="rId3"/>
              </a:buBlip>
            </a:pPr>
            <a:r>
              <a:rPr lang="en-US" sz="2000" dirty="0">
                <a:latin typeface="HeronSansCond Regular"/>
                <a:cs typeface="HeronSansCond Regular"/>
              </a:rPr>
              <a:t>The package contained a known vulnerability</a:t>
            </a:r>
          </a:p>
          <a:p>
            <a:pPr marL="720725" lvl="1" indent="-263525">
              <a:lnSpc>
                <a:spcPct val="100000"/>
              </a:lnSpc>
              <a:buSzPct val="100000"/>
              <a:buBlip>
                <a:blip r:embed="rId3"/>
              </a:buBlip>
            </a:pPr>
            <a:r>
              <a:rPr lang="en-US" sz="2000" dirty="0">
                <a:latin typeface="HeronSansCond Regular"/>
                <a:cs typeface="HeronSansCond Regular"/>
              </a:rPr>
              <a:t>This was found by someone and exploited to </a:t>
            </a:r>
            <a:br>
              <a:rPr lang="en-US" sz="2000" dirty="0">
                <a:latin typeface="HeronSansCond Regular"/>
                <a:cs typeface="HeronSansCond Regular"/>
              </a:rPr>
            </a:br>
            <a:r>
              <a:rPr lang="en-US" sz="2000" dirty="0">
                <a:latin typeface="HeronSansCond Regular"/>
                <a:cs typeface="HeronSansCond Regular"/>
              </a:rPr>
              <a:t>inject a </a:t>
            </a:r>
            <a:r>
              <a:rPr lang="en-US" sz="2000" dirty="0" err="1">
                <a:latin typeface="HeronSansCond Regular"/>
                <a:cs typeface="HeronSansCond Regular"/>
              </a:rPr>
              <a:t>Bitcoin</a:t>
            </a:r>
            <a:r>
              <a:rPr lang="en-US" sz="2000" dirty="0">
                <a:latin typeface="HeronSansCond Regular"/>
                <a:cs typeface="HeronSansCond Regular"/>
              </a:rPr>
              <a:t> Miner</a:t>
            </a:r>
          </a:p>
          <a:p>
            <a:pPr marL="720725" lvl="1" indent="-263525">
              <a:lnSpc>
                <a:spcPct val="100000"/>
              </a:lnSpc>
              <a:buSzPct val="100000"/>
              <a:buBlip>
                <a:blip r:embed="rId3"/>
              </a:buBlip>
            </a:pPr>
            <a:r>
              <a:rPr lang="en-US" sz="2000" dirty="0">
                <a:latin typeface="HeronSansCond Regular"/>
                <a:cs typeface="HeronSansCond Regular"/>
              </a:rPr>
              <a:t>How do we detect known vulnerabilities before </a:t>
            </a:r>
            <a:br>
              <a:rPr lang="en-US" sz="2000" dirty="0">
                <a:latin typeface="HeronSansCond Regular"/>
                <a:cs typeface="HeronSansCond Regular"/>
              </a:rPr>
            </a:br>
            <a:r>
              <a:rPr lang="en-US" sz="2000" dirty="0">
                <a:latin typeface="HeronSansCond Regular"/>
                <a:cs typeface="HeronSansCond Regular"/>
              </a:rPr>
              <a:t>we deploy to production?</a:t>
            </a:r>
          </a:p>
          <a:p>
            <a:pPr marL="263525" indent="-263525">
              <a:lnSpc>
                <a:spcPct val="120000"/>
              </a:lnSpc>
              <a:buSzPct val="100000"/>
              <a:buBlip>
                <a:blip r:embed="rId3"/>
              </a:buBlip>
            </a:pPr>
            <a:r>
              <a:rPr lang="en-US" sz="2400" dirty="0">
                <a:latin typeface="HeronSansCond Regular"/>
                <a:cs typeface="HeronSansCond Regular"/>
              </a:rPr>
              <a:t>Backlog items</a:t>
            </a:r>
          </a:p>
          <a:p>
            <a:pPr marL="720725" lvl="1" indent="-263525">
              <a:lnSpc>
                <a:spcPct val="120000"/>
              </a:lnSpc>
              <a:buSzPct val="100000"/>
              <a:buBlip>
                <a:blip r:embed="rId3"/>
              </a:buBlip>
            </a:pPr>
            <a:r>
              <a:rPr lang="en-US" sz="2000" dirty="0">
                <a:latin typeface="HeronSansCond Regular"/>
                <a:cs typeface="HeronSansCond Regular"/>
              </a:rPr>
              <a:t>Add package scanning to the pipelines</a:t>
            </a:r>
          </a:p>
          <a:p>
            <a:pPr marL="720725" lvl="1" indent="-263525">
              <a:lnSpc>
                <a:spcPct val="120000"/>
              </a:lnSpc>
              <a:buSzPct val="100000"/>
              <a:buBlip>
                <a:blip r:embed="rId3"/>
              </a:buBlip>
            </a:pPr>
            <a:r>
              <a:rPr lang="en-US" sz="2000" dirty="0">
                <a:latin typeface="HeronSansCond Regular"/>
                <a:cs typeface="HeronSansCond Regular"/>
              </a:rPr>
              <a:t>Start using a private package feed</a:t>
            </a:r>
          </a:p>
          <a:p>
            <a:pPr marL="263525" indent="-263525">
              <a:lnSpc>
                <a:spcPct val="120000"/>
              </a:lnSpc>
              <a:buSzPct val="100000"/>
              <a:buBlip>
                <a:blip r:embed="rId3"/>
              </a:buBlip>
            </a:pPr>
            <a:r>
              <a:rPr lang="en-US" sz="2400" dirty="0">
                <a:latin typeface="HeronSansCond Regular"/>
                <a:cs typeface="HeronSansCond Regular"/>
              </a:rPr>
              <a:t>Long term</a:t>
            </a:r>
            <a:endParaRPr lang="en-US" sz="2000" dirty="0">
              <a:latin typeface="HeronSansCond Regular"/>
              <a:cs typeface="HeronSansCond Regular"/>
            </a:endParaRPr>
          </a:p>
          <a:p>
            <a:pPr marL="720725" lvl="1" indent="-263525">
              <a:lnSpc>
                <a:spcPct val="120000"/>
              </a:lnSpc>
              <a:buSzPct val="100000"/>
              <a:buBlip>
                <a:blip r:embed="rId3"/>
              </a:buBlip>
            </a:pPr>
            <a:r>
              <a:rPr lang="en-US" sz="2000" dirty="0">
                <a:latin typeface="HeronSansCond Regular"/>
              </a:rPr>
              <a:t>Get another boss?</a:t>
            </a:r>
          </a:p>
        </p:txBody>
      </p:sp>
      <p:pic>
        <p:nvPicPr>
          <p:cNvPr id="6" name="Picture 5" descr="GDBC_icon_04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7741" y="622918"/>
            <a:ext cx="1131624" cy="901081"/>
          </a:xfrm>
          <a:prstGeom prst="rect">
            <a:avLst/>
          </a:prstGeom>
        </p:spPr>
      </p:pic>
      <p:pic>
        <p:nvPicPr>
          <p:cNvPr id="2" name="Picture 1" descr="GDBC_02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5508" y="2124364"/>
            <a:ext cx="2421708" cy="3636112"/>
          </a:xfrm>
          <a:prstGeom prst="rect">
            <a:avLst/>
          </a:prstGeom>
        </p:spPr>
      </p:pic>
      <p:pic>
        <p:nvPicPr>
          <p:cNvPr id="3" name="Picture 2" descr="GDBC_02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788" y="1769182"/>
            <a:ext cx="2827428" cy="4341662"/>
          </a:xfrm>
          <a:prstGeom prst="rect">
            <a:avLst/>
          </a:prstGeom>
        </p:spPr>
      </p:pic>
    </p:spTree>
    <p:extLst>
      <p:ext uri="{BB962C8B-B14F-4D97-AF65-F5344CB8AC3E}">
        <p14:creationId xmlns:p14="http://schemas.microsoft.com/office/powerpoint/2010/main" val="38563216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DBC_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286" y="441477"/>
            <a:ext cx="10837334" cy="6096000"/>
          </a:xfrm>
          <a:prstGeom prst="rect">
            <a:avLst/>
          </a:prstGeom>
        </p:spPr>
      </p:pic>
      <p:sp>
        <p:nvSpPr>
          <p:cNvPr id="4" name="Title 1">
            <a:extLst>
              <a:ext uri="{FF2B5EF4-FFF2-40B4-BE49-F238E27FC236}">
                <a16:creationId xmlns:a16="http://schemas.microsoft.com/office/drawing/2014/main" id="{5883E643-0425-48F7-895D-8D85C298F4AA}"/>
              </a:ext>
            </a:extLst>
          </p:cNvPr>
          <p:cNvSpPr txBox="1">
            <a:spLocks/>
          </p:cNvSpPr>
          <p:nvPr/>
        </p:nvSpPr>
        <p:spPr>
          <a:xfrm>
            <a:off x="635000" y="710467"/>
            <a:ext cx="5468701" cy="377686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r>
              <a:rPr lang="en-US" sz="8800" dirty="0">
                <a:solidFill>
                  <a:srgbClr val="0FE100"/>
                </a:solidFill>
              </a:rPr>
              <a:t>WOW that was quite</a:t>
            </a:r>
            <a:br>
              <a:rPr lang="en-US" sz="8800" dirty="0">
                <a:solidFill>
                  <a:srgbClr val="0FE100"/>
                </a:solidFill>
              </a:rPr>
            </a:br>
            <a:r>
              <a:rPr lang="en-US" sz="8800" dirty="0">
                <a:solidFill>
                  <a:srgbClr val="0FE100"/>
                </a:solidFill>
              </a:rPr>
              <a:t>a ride</a:t>
            </a:r>
            <a:endParaRPr lang="x-none" sz="8800" dirty="0">
              <a:solidFill>
                <a:srgbClr val="0FE100"/>
              </a:solidFill>
            </a:endParaRPr>
          </a:p>
        </p:txBody>
      </p:sp>
      <p:sp>
        <p:nvSpPr>
          <p:cNvPr id="5" name="Subtitle 2">
            <a:extLst>
              <a:ext uri="{FF2B5EF4-FFF2-40B4-BE49-F238E27FC236}">
                <a16:creationId xmlns:a16="http://schemas.microsoft.com/office/drawing/2014/main" id="{7D54EF5B-06A5-4866-BFC5-B56475D0683D}"/>
              </a:ext>
            </a:extLst>
          </p:cNvPr>
          <p:cNvSpPr txBox="1">
            <a:spLocks/>
          </p:cNvSpPr>
          <p:nvPr/>
        </p:nvSpPr>
        <p:spPr>
          <a:xfrm>
            <a:off x="635000" y="4556904"/>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Tx/>
              <a:buBlip>
                <a:blip r:embed="rId3"/>
              </a:buBlip>
              <a:defRPr sz="2800" kern="1200">
                <a:solidFill>
                  <a:srgbClr val="10C7FF"/>
                </a:solidFill>
                <a:latin typeface="HeronSansCond Medium" panose="02000606030000020004" pitchFamily="50" charset="0"/>
                <a:ea typeface="+mn-ea"/>
                <a:cs typeface="+mn-cs"/>
              </a:defRPr>
            </a:lvl1pPr>
            <a:lvl2pPr marL="685800" indent="-228600" algn="l" defTabSz="914400" rtl="0" eaLnBrk="1" latinLnBrk="0" hangingPunct="1">
              <a:lnSpc>
                <a:spcPct val="90000"/>
              </a:lnSpc>
              <a:spcBef>
                <a:spcPts val="500"/>
              </a:spcBef>
              <a:buFontTx/>
              <a:buBlip>
                <a:blip r:embed="rId3"/>
              </a:buBlip>
              <a:defRPr sz="2400" kern="1200">
                <a:solidFill>
                  <a:srgbClr val="FFFFFF"/>
                </a:solidFill>
                <a:latin typeface="HeronSansCond Regular" panose="02000506030000020004" pitchFamily="50" charset="0"/>
                <a:ea typeface="+mn-ea"/>
                <a:cs typeface="+mn-cs"/>
              </a:defRPr>
            </a:lvl2pPr>
            <a:lvl3pPr marL="1143000" indent="-228600" algn="l" defTabSz="914400" rtl="0" eaLnBrk="1" latinLnBrk="0" hangingPunct="1">
              <a:lnSpc>
                <a:spcPct val="90000"/>
              </a:lnSpc>
              <a:spcBef>
                <a:spcPts val="500"/>
              </a:spcBef>
              <a:buFontTx/>
              <a:buBlip>
                <a:blip r:embed="rId3"/>
              </a:buBlip>
              <a:defRPr sz="2000" kern="1200">
                <a:solidFill>
                  <a:srgbClr val="FFFFFF"/>
                </a:solidFill>
                <a:latin typeface="HeronSansCond Light" panose="02000506030000020003" pitchFamily="50" charset="0"/>
                <a:ea typeface="+mn-ea"/>
                <a:cs typeface="+mn-cs"/>
              </a:defRPr>
            </a:lvl3pPr>
            <a:lvl4pPr marL="1600200" indent="-228600" algn="l" defTabSz="914400" rtl="0" eaLnBrk="1" latinLnBrk="0" hangingPunct="1">
              <a:lnSpc>
                <a:spcPct val="90000"/>
              </a:lnSpc>
              <a:spcBef>
                <a:spcPts val="500"/>
              </a:spcBef>
              <a:buFontTx/>
              <a:buBlip>
                <a:blip r:embed="rId3"/>
              </a:buBlip>
              <a:defRPr sz="1800" kern="1200">
                <a:solidFill>
                  <a:srgbClr val="FFFFFF"/>
                </a:solidFill>
                <a:latin typeface="HeronSansCond Light" panose="02000506030000020003" pitchFamily="50" charset="0"/>
                <a:ea typeface="+mn-ea"/>
                <a:cs typeface="+mn-cs"/>
              </a:defRPr>
            </a:lvl4pPr>
            <a:lvl5pPr marL="2057400" indent="-228600" algn="l" defTabSz="914400" rtl="0" eaLnBrk="1" latinLnBrk="0" hangingPunct="1">
              <a:lnSpc>
                <a:spcPct val="90000"/>
              </a:lnSpc>
              <a:spcBef>
                <a:spcPts val="500"/>
              </a:spcBef>
              <a:buFontTx/>
              <a:buBlip>
                <a:blip r:embed="rId3"/>
              </a:buBlip>
              <a:defRPr sz="1800" kern="1200">
                <a:solidFill>
                  <a:srgbClr val="FFFFFF"/>
                </a:solidFill>
                <a:latin typeface="HeronSansCond Light" panose="02000506030000020003"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What did we learn?</a:t>
            </a:r>
            <a:endParaRPr lang="x-none" sz="4000" dirty="0">
              <a:solidFill>
                <a:srgbClr val="0FE100"/>
              </a:solidFill>
            </a:endParaRPr>
          </a:p>
        </p:txBody>
      </p:sp>
    </p:spTree>
    <p:extLst>
      <p:ext uri="{BB962C8B-B14F-4D97-AF65-F5344CB8AC3E}">
        <p14:creationId xmlns:p14="http://schemas.microsoft.com/office/powerpoint/2010/main" val="673267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BB1BB2-E001-42CC-94DD-BFAA0EFF4A53}"/>
              </a:ext>
            </a:extLst>
          </p:cNvPr>
          <p:cNvSpPr txBox="1">
            <a:spLocks/>
          </p:cNvSpPr>
          <p:nvPr/>
        </p:nvSpPr>
        <p:spPr>
          <a:xfrm>
            <a:off x="722743" y="557908"/>
            <a:ext cx="10515600" cy="2095704"/>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dirty="0" err="1">
                <a:latin typeface="HeronSansCond Medium"/>
                <a:cs typeface="HeronSansCond Medium"/>
              </a:rPr>
              <a:t>DevOps</a:t>
            </a:r>
            <a:r>
              <a:rPr lang="en-US" dirty="0">
                <a:latin typeface="HeronSansCond Medium"/>
                <a:cs typeface="HeronSansCond Medium"/>
              </a:rPr>
              <a:t> and SRE go hand in hand</a:t>
            </a:r>
            <a:endParaRPr lang="x-none" dirty="0">
              <a:latin typeface="HeronSansCond Medium"/>
              <a:cs typeface="HeronSansCond Medium"/>
            </a:endParaRPr>
          </a:p>
        </p:txBody>
      </p:sp>
      <p:sp>
        <p:nvSpPr>
          <p:cNvPr id="5" name="Content Placeholder 2">
            <a:extLst>
              <a:ext uri="{FF2B5EF4-FFF2-40B4-BE49-F238E27FC236}">
                <a16:creationId xmlns:a16="http://schemas.microsoft.com/office/drawing/2014/main" id="{888CDA3A-96E8-4D77-8691-E3DA9A3A08A0}"/>
              </a:ext>
            </a:extLst>
          </p:cNvPr>
          <p:cNvSpPr txBox="1">
            <a:spLocks/>
          </p:cNvSpPr>
          <p:nvPr/>
        </p:nvSpPr>
        <p:spPr>
          <a:xfrm>
            <a:off x="722743" y="1639455"/>
            <a:ext cx="10515600" cy="437777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Tx/>
              <a:buBlip>
                <a:blip r:embed="rId2"/>
              </a:buBlip>
              <a:defRPr sz="2800" kern="1200">
                <a:solidFill>
                  <a:srgbClr val="10C7FF"/>
                </a:solidFill>
                <a:latin typeface="HeronSansCond Medium" panose="02000606030000020004" pitchFamily="50" charset="0"/>
                <a:ea typeface="+mn-ea"/>
                <a:cs typeface="+mn-cs"/>
              </a:defRPr>
            </a:lvl1pPr>
            <a:lvl2pPr marL="685800" indent="-228600" algn="l" defTabSz="914400" rtl="0" eaLnBrk="1" latinLnBrk="0" hangingPunct="1">
              <a:lnSpc>
                <a:spcPct val="90000"/>
              </a:lnSpc>
              <a:spcBef>
                <a:spcPts val="500"/>
              </a:spcBef>
              <a:buFontTx/>
              <a:buBlip>
                <a:blip r:embed="rId2"/>
              </a:buBlip>
              <a:defRPr sz="2400" kern="1200">
                <a:solidFill>
                  <a:srgbClr val="FFFFFF"/>
                </a:solidFill>
                <a:latin typeface="HeronSansCond Regular" panose="02000506030000020004" pitchFamily="50" charset="0"/>
                <a:ea typeface="+mn-ea"/>
                <a:cs typeface="+mn-cs"/>
              </a:defRPr>
            </a:lvl2pPr>
            <a:lvl3pPr marL="1143000" indent="-228600" algn="l" defTabSz="914400" rtl="0" eaLnBrk="1" latinLnBrk="0" hangingPunct="1">
              <a:lnSpc>
                <a:spcPct val="90000"/>
              </a:lnSpc>
              <a:spcBef>
                <a:spcPts val="500"/>
              </a:spcBef>
              <a:buFontTx/>
              <a:buBlip>
                <a:blip r:embed="rId2"/>
              </a:buBlip>
              <a:defRPr sz="2000" kern="1200">
                <a:solidFill>
                  <a:srgbClr val="FFFFFF"/>
                </a:solidFill>
                <a:latin typeface="HeronSansCond Light" panose="02000506030000020003" pitchFamily="50" charset="0"/>
                <a:ea typeface="+mn-ea"/>
                <a:cs typeface="+mn-cs"/>
              </a:defRPr>
            </a:lvl3pPr>
            <a:lvl4pPr marL="1600200" indent="-228600" algn="l" defTabSz="914400" rtl="0" eaLnBrk="1" latinLnBrk="0" hangingPunct="1">
              <a:lnSpc>
                <a:spcPct val="90000"/>
              </a:lnSpc>
              <a:spcBef>
                <a:spcPts val="500"/>
              </a:spcBef>
              <a:buFontTx/>
              <a:buBlip>
                <a:blip r:embed="rId2"/>
              </a:buBlip>
              <a:defRPr sz="1800" kern="1200">
                <a:solidFill>
                  <a:srgbClr val="FFFFFF"/>
                </a:solidFill>
                <a:latin typeface="HeronSansCond Light" panose="02000506030000020003" pitchFamily="50" charset="0"/>
                <a:ea typeface="+mn-ea"/>
                <a:cs typeface="+mn-cs"/>
              </a:defRPr>
            </a:lvl4pPr>
            <a:lvl5pPr marL="2057400" indent="-228600" algn="l" defTabSz="914400" rtl="0" eaLnBrk="1" latinLnBrk="0" hangingPunct="1">
              <a:lnSpc>
                <a:spcPct val="90000"/>
              </a:lnSpc>
              <a:spcBef>
                <a:spcPts val="500"/>
              </a:spcBef>
              <a:buFontTx/>
              <a:buBlip>
                <a:blip r:embed="rId2"/>
              </a:buBlip>
              <a:defRPr sz="1800" kern="1200">
                <a:solidFill>
                  <a:srgbClr val="FFFFFF"/>
                </a:solidFill>
                <a:latin typeface="HeronSansCond Light" panose="02000506030000020003" pitchFamily="50"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5113" indent="-265113">
              <a:lnSpc>
                <a:spcPct val="120000"/>
              </a:lnSpc>
              <a:buSzPct val="100000"/>
              <a:buFontTx/>
              <a:buBlip>
                <a:blip r:embed="rId3"/>
              </a:buBlip>
            </a:pPr>
            <a:r>
              <a:rPr lang="en-US" sz="2400" dirty="0">
                <a:latin typeface="HeronSansCond Regular"/>
                <a:cs typeface="HeronSansCond Regular"/>
              </a:rPr>
              <a:t>We build new features and deploy them </a:t>
            </a:r>
            <a:br>
              <a:rPr lang="en-US" sz="2400" dirty="0">
                <a:latin typeface="HeronSansCond Regular"/>
                <a:cs typeface="HeronSansCond Regular"/>
              </a:rPr>
            </a:br>
            <a:r>
              <a:rPr lang="en-US" sz="2400" dirty="0">
                <a:latin typeface="HeronSansCond Regular"/>
                <a:cs typeface="HeronSansCond Regular"/>
              </a:rPr>
              <a:t>every day</a:t>
            </a:r>
          </a:p>
          <a:p>
            <a:pPr marL="722313" lvl="1" indent="-265113">
              <a:lnSpc>
                <a:spcPct val="120000"/>
              </a:lnSpc>
              <a:buSzPct val="100000"/>
              <a:buBlip>
                <a:blip r:embed="rId3"/>
              </a:buBlip>
            </a:pPr>
            <a:r>
              <a:rPr lang="en-US" sz="2000" dirty="0">
                <a:latin typeface="HeronSansCond Regular"/>
                <a:cs typeface="HeronSansCond Regular"/>
              </a:rPr>
              <a:t>We know how to mitigate the problem now</a:t>
            </a:r>
          </a:p>
          <a:p>
            <a:pPr marL="722313" lvl="1" indent="-265113">
              <a:lnSpc>
                <a:spcPct val="120000"/>
              </a:lnSpc>
              <a:buSzPct val="100000"/>
              <a:buBlip>
                <a:blip r:embed="rId3"/>
              </a:buBlip>
            </a:pPr>
            <a:r>
              <a:rPr lang="en-US" sz="2000" dirty="0">
                <a:latin typeface="HeronSansCond Regular"/>
                <a:cs typeface="HeronSansCond Regular"/>
              </a:rPr>
              <a:t>We constantly ask ourselves </a:t>
            </a:r>
            <a:br>
              <a:rPr lang="en-US" sz="2000" dirty="0">
                <a:latin typeface="HeronSansCond Regular"/>
                <a:cs typeface="HeronSansCond Regular"/>
              </a:rPr>
            </a:br>
            <a:r>
              <a:rPr lang="en-US" sz="2000" dirty="0">
                <a:latin typeface="HeronSansCond Regular"/>
                <a:cs typeface="HeronSansCond Regular"/>
              </a:rPr>
              <a:t>how do you prevent it for the future</a:t>
            </a:r>
          </a:p>
          <a:p>
            <a:pPr marL="265113" indent="-265113">
              <a:lnSpc>
                <a:spcPct val="120000"/>
              </a:lnSpc>
              <a:buSzPct val="100000"/>
              <a:buFontTx/>
              <a:buBlip>
                <a:blip r:embed="rId3"/>
              </a:buBlip>
            </a:pPr>
            <a:endParaRPr lang="en-US" sz="2400" dirty="0">
              <a:latin typeface="HeronSansCond Regular"/>
              <a:cs typeface="HeronSansCond Regular"/>
            </a:endParaRPr>
          </a:p>
          <a:p>
            <a:pPr marL="265113" indent="-265113">
              <a:lnSpc>
                <a:spcPct val="120000"/>
              </a:lnSpc>
              <a:buSzPct val="100000"/>
              <a:buFontTx/>
              <a:buBlip>
                <a:blip r:embed="rId3"/>
              </a:buBlip>
            </a:pPr>
            <a:r>
              <a:rPr lang="en-US" sz="2400" dirty="0">
                <a:latin typeface="HeronSansCond Regular"/>
                <a:cs typeface="HeronSansCond Regular"/>
              </a:rPr>
              <a:t>Engineering for Stability and Availability is </a:t>
            </a:r>
            <a:br>
              <a:rPr lang="en-US" sz="2400" dirty="0">
                <a:latin typeface="HeronSansCond Regular"/>
                <a:cs typeface="HeronSansCond Regular"/>
              </a:rPr>
            </a:br>
            <a:r>
              <a:rPr lang="en-US" sz="2400" dirty="0">
                <a:latin typeface="HeronSansCond Regular"/>
                <a:cs typeface="HeronSansCond Regular"/>
              </a:rPr>
              <a:t>an important practice</a:t>
            </a:r>
          </a:p>
          <a:p>
            <a:pPr marL="1000125" lvl="1" indent="-277813">
              <a:lnSpc>
                <a:spcPct val="120000"/>
              </a:lnSpc>
              <a:buSzPct val="100000"/>
              <a:buBlip>
                <a:blip r:embed="rId3"/>
              </a:buBlip>
            </a:pPr>
            <a:r>
              <a:rPr lang="en-US" sz="2000" dirty="0">
                <a:latin typeface="HeronSansCond Regular"/>
                <a:cs typeface="HeronSansCond Regular"/>
              </a:rPr>
              <a:t>You need to have engineers that have a </a:t>
            </a:r>
            <a:br>
              <a:rPr lang="en-US" sz="2000" dirty="0">
                <a:latin typeface="HeronSansCond Regular"/>
                <a:cs typeface="HeronSansCond Regular"/>
              </a:rPr>
            </a:br>
            <a:r>
              <a:rPr lang="en-US" sz="2000" dirty="0">
                <a:latin typeface="HeronSansCond Regular"/>
                <a:cs typeface="HeronSansCond Regular"/>
              </a:rPr>
              <a:t>focus on this</a:t>
            </a:r>
          </a:p>
          <a:p>
            <a:pPr marL="1000125" lvl="1" indent="-277813">
              <a:lnSpc>
                <a:spcPct val="120000"/>
              </a:lnSpc>
              <a:buSzPct val="100000"/>
              <a:buBlip>
                <a:blip r:embed="rId3"/>
              </a:buBlip>
            </a:pPr>
            <a:r>
              <a:rPr lang="en-US" sz="2000" dirty="0">
                <a:latin typeface="HeronSansCond Regular"/>
                <a:cs typeface="HeronSansCond Regular"/>
              </a:rPr>
              <a:t>Make them part of the </a:t>
            </a:r>
            <a:r>
              <a:rPr lang="en-US" sz="2000" dirty="0" err="1">
                <a:latin typeface="HeronSansCond Regular"/>
                <a:cs typeface="HeronSansCond Regular"/>
              </a:rPr>
              <a:t>DevOps</a:t>
            </a:r>
            <a:r>
              <a:rPr lang="en-US" sz="2000" dirty="0">
                <a:latin typeface="HeronSansCond Regular"/>
                <a:cs typeface="HeronSansCond Regular"/>
              </a:rPr>
              <a:t> team</a:t>
            </a:r>
            <a:r>
              <a:rPr lang="en-US" sz="2000" dirty="0">
                <a:solidFill>
                  <a:schemeClr val="bg1">
                    <a:lumMod val="65000"/>
                  </a:schemeClr>
                </a:solidFill>
                <a:latin typeface="HeronSansCond Regular"/>
                <a:cs typeface="HeronSansCond Regular"/>
              </a:rPr>
              <a:t>!</a:t>
            </a:r>
            <a:endParaRPr lang="x-none" sz="2000" dirty="0">
              <a:solidFill>
                <a:schemeClr val="bg1">
                  <a:lumMod val="65000"/>
                </a:schemeClr>
              </a:solidFill>
              <a:latin typeface="HeronSansCond Regular"/>
              <a:cs typeface="HeronSansCond Regular"/>
            </a:endParaRPr>
          </a:p>
        </p:txBody>
      </p:sp>
      <p:grpSp>
        <p:nvGrpSpPr>
          <p:cNvPr id="40" name="Group 39"/>
          <p:cNvGrpSpPr/>
          <p:nvPr/>
        </p:nvGrpSpPr>
        <p:grpSpPr>
          <a:xfrm>
            <a:off x="5702054" y="1637301"/>
            <a:ext cx="5797218" cy="4363468"/>
            <a:chOff x="5162049" y="1181192"/>
            <a:chExt cx="6761768" cy="5089468"/>
          </a:xfrm>
        </p:grpSpPr>
        <p:pic>
          <p:nvPicPr>
            <p:cNvPr id="9" name="Picture 8" descr="GDBC_02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049" y="1181192"/>
              <a:ext cx="2111588" cy="5089468"/>
            </a:xfrm>
            <a:prstGeom prst="rect">
              <a:avLst/>
            </a:prstGeom>
          </p:spPr>
        </p:pic>
        <p:pic>
          <p:nvPicPr>
            <p:cNvPr id="10" name="Picture 9" descr="GDBC_icon_CP_00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1182" y="1685637"/>
              <a:ext cx="540000" cy="540000"/>
            </a:xfrm>
            <a:prstGeom prst="rect">
              <a:avLst/>
            </a:prstGeom>
          </p:spPr>
        </p:pic>
        <p:pic>
          <p:nvPicPr>
            <p:cNvPr id="11" name="Picture 10" descr="GDBC_icon_CP_00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6273" y="2620819"/>
              <a:ext cx="540000" cy="540000"/>
            </a:xfrm>
            <a:prstGeom prst="rect">
              <a:avLst/>
            </a:prstGeom>
          </p:spPr>
        </p:pic>
        <p:pic>
          <p:nvPicPr>
            <p:cNvPr id="12" name="Picture 11" descr="GDBC_icon_CP_003.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3000" y="5045364"/>
              <a:ext cx="540000" cy="540000"/>
            </a:xfrm>
            <a:prstGeom prst="rect">
              <a:avLst/>
            </a:prstGeom>
          </p:spPr>
        </p:pic>
        <p:pic>
          <p:nvPicPr>
            <p:cNvPr id="13" name="Picture 12" descr="GDBC_icon_CP_00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7818" y="3509818"/>
              <a:ext cx="540000" cy="540000"/>
            </a:xfrm>
            <a:prstGeom prst="rect">
              <a:avLst/>
            </a:prstGeom>
          </p:spPr>
        </p:pic>
        <p:pic>
          <p:nvPicPr>
            <p:cNvPr id="14" name="Picture 13" descr="GDBC_icon_CP_00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32455" y="4306454"/>
              <a:ext cx="540000" cy="540000"/>
            </a:xfrm>
            <a:prstGeom prst="rect">
              <a:avLst/>
            </a:prstGeom>
          </p:spPr>
        </p:pic>
        <p:pic>
          <p:nvPicPr>
            <p:cNvPr id="15" name="Picture 14" descr="GDBC_icon_CP_010.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01183" y="3498272"/>
              <a:ext cx="540000" cy="540000"/>
            </a:xfrm>
            <a:prstGeom prst="rect">
              <a:avLst/>
            </a:prstGeom>
          </p:spPr>
        </p:pic>
        <p:pic>
          <p:nvPicPr>
            <p:cNvPr id="16" name="Picture 15" descr="GDBC_icon_CP_015.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2046" y="2620819"/>
              <a:ext cx="209241" cy="540000"/>
            </a:xfrm>
            <a:prstGeom prst="rect">
              <a:avLst/>
            </a:prstGeom>
          </p:spPr>
        </p:pic>
        <p:pic>
          <p:nvPicPr>
            <p:cNvPr id="17" name="Picture 16" descr="GDBC_icon_CP_019.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67092" y="5056911"/>
              <a:ext cx="540000" cy="540000"/>
            </a:xfrm>
            <a:prstGeom prst="rect">
              <a:avLst/>
            </a:prstGeom>
          </p:spPr>
        </p:pic>
        <p:pic>
          <p:nvPicPr>
            <p:cNvPr id="18" name="Picture 17" descr="GDBC_icon_CP_020.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93000" y="2586183"/>
              <a:ext cx="540000" cy="540000"/>
            </a:xfrm>
            <a:prstGeom prst="rect">
              <a:avLst/>
            </a:prstGeom>
          </p:spPr>
        </p:pic>
        <p:pic>
          <p:nvPicPr>
            <p:cNvPr id="19" name="Picture 18" descr="GDBC_icon_CP_022.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01180" y="2609272"/>
              <a:ext cx="540000" cy="540000"/>
            </a:xfrm>
            <a:prstGeom prst="rect">
              <a:avLst/>
            </a:prstGeom>
          </p:spPr>
        </p:pic>
        <p:pic>
          <p:nvPicPr>
            <p:cNvPr id="20" name="Picture 19" descr="GDBC_icon_CP_023.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93000" y="1697182"/>
              <a:ext cx="540000" cy="540000"/>
            </a:xfrm>
            <a:prstGeom prst="rect">
              <a:avLst/>
            </a:prstGeom>
          </p:spPr>
        </p:pic>
        <p:pic>
          <p:nvPicPr>
            <p:cNvPr id="21" name="Picture 20" descr="GDBC_icon_CP_024.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16091" y="3498274"/>
              <a:ext cx="540000" cy="540000"/>
            </a:xfrm>
            <a:prstGeom prst="rect">
              <a:avLst/>
            </a:prstGeom>
          </p:spPr>
        </p:pic>
        <p:pic>
          <p:nvPicPr>
            <p:cNvPr id="22" name="Picture 21" descr="GDBC_icon_CP_027.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12150" y="4351483"/>
              <a:ext cx="540000" cy="331478"/>
            </a:xfrm>
            <a:prstGeom prst="rect">
              <a:avLst/>
            </a:prstGeom>
          </p:spPr>
        </p:pic>
        <p:pic>
          <p:nvPicPr>
            <p:cNvPr id="23" name="Picture 22" descr="GDBC_icon_CP_028.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93000" y="4283364"/>
              <a:ext cx="540000" cy="540000"/>
            </a:xfrm>
            <a:prstGeom prst="rect">
              <a:avLst/>
            </a:prstGeom>
          </p:spPr>
        </p:pic>
        <p:pic>
          <p:nvPicPr>
            <p:cNvPr id="24" name="Picture 23" descr="GDBC_icon_CP_030.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097819" y="1708728"/>
              <a:ext cx="540000" cy="540000"/>
            </a:xfrm>
            <a:prstGeom prst="rect">
              <a:avLst/>
            </a:prstGeom>
          </p:spPr>
        </p:pic>
        <p:pic>
          <p:nvPicPr>
            <p:cNvPr id="25" name="Picture 24" descr="GDBC_icon_CP_004.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312726" y="5045365"/>
              <a:ext cx="540000" cy="540000"/>
            </a:xfrm>
            <a:prstGeom prst="rect">
              <a:avLst/>
            </a:prstGeom>
          </p:spPr>
        </p:pic>
        <p:pic>
          <p:nvPicPr>
            <p:cNvPr id="26" name="Picture 25" descr="GDBC_icon_CP_007.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010662" y="1720273"/>
              <a:ext cx="296245" cy="540000"/>
            </a:xfrm>
            <a:prstGeom prst="rect">
              <a:avLst/>
            </a:prstGeom>
          </p:spPr>
        </p:pic>
        <p:pic>
          <p:nvPicPr>
            <p:cNvPr id="27" name="Picture 26" descr="GDBC_icon_CP_009.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859819" y="3498273"/>
              <a:ext cx="540000" cy="540000"/>
            </a:xfrm>
            <a:prstGeom prst="rect">
              <a:avLst/>
            </a:prstGeom>
          </p:spPr>
        </p:pic>
        <p:pic>
          <p:nvPicPr>
            <p:cNvPr id="28" name="Picture 27" descr="GDBC_icon_CP_008.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894455" y="4306456"/>
              <a:ext cx="540000" cy="540000"/>
            </a:xfrm>
            <a:prstGeom prst="rect">
              <a:avLst/>
            </a:prstGeom>
          </p:spPr>
        </p:pic>
        <p:pic>
          <p:nvPicPr>
            <p:cNvPr id="29" name="Picture 28" descr="GDBC_icon_CP_011.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859818" y="5056909"/>
              <a:ext cx="540000" cy="540000"/>
            </a:xfrm>
            <a:prstGeom prst="rect">
              <a:avLst/>
            </a:prstGeom>
          </p:spPr>
        </p:pic>
        <p:pic>
          <p:nvPicPr>
            <p:cNvPr id="30" name="Picture 29" descr="GDBC_icon_CP_012.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633362" y="1754910"/>
              <a:ext cx="540000" cy="540000"/>
            </a:xfrm>
            <a:prstGeom prst="rect">
              <a:avLst/>
            </a:prstGeom>
          </p:spPr>
        </p:pic>
        <p:pic>
          <p:nvPicPr>
            <p:cNvPr id="31" name="Picture 30" descr="GDBC_icon_CP_013.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620663" y="2717800"/>
              <a:ext cx="540000" cy="313502"/>
            </a:xfrm>
            <a:prstGeom prst="rect">
              <a:avLst/>
            </a:prstGeom>
          </p:spPr>
        </p:pic>
        <p:pic>
          <p:nvPicPr>
            <p:cNvPr id="32" name="Picture 31" descr="GDBC_icon_CP_014.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587183" y="3521366"/>
              <a:ext cx="540000" cy="540000"/>
            </a:xfrm>
            <a:prstGeom prst="rect">
              <a:avLst/>
            </a:prstGeom>
          </p:spPr>
        </p:pic>
        <p:pic>
          <p:nvPicPr>
            <p:cNvPr id="33" name="Picture 32" descr="GDBC_icon_CP_016.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687477" y="4294910"/>
              <a:ext cx="331478" cy="540000"/>
            </a:xfrm>
            <a:prstGeom prst="rect">
              <a:avLst/>
            </a:prstGeom>
          </p:spPr>
        </p:pic>
        <p:pic>
          <p:nvPicPr>
            <p:cNvPr id="34" name="Picture 33" descr="GDBC_icon_CP_017.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564091" y="5056908"/>
              <a:ext cx="540000" cy="540000"/>
            </a:xfrm>
            <a:prstGeom prst="rect">
              <a:avLst/>
            </a:prstGeom>
          </p:spPr>
        </p:pic>
        <p:pic>
          <p:nvPicPr>
            <p:cNvPr id="35" name="Picture 34" descr="GDBC_icon_CP_018.png"/>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1518748" y="1778000"/>
              <a:ext cx="331478" cy="540000"/>
            </a:xfrm>
            <a:prstGeom prst="rect">
              <a:avLst/>
            </a:prstGeom>
          </p:spPr>
        </p:pic>
        <p:pic>
          <p:nvPicPr>
            <p:cNvPr id="36" name="Picture 35" descr="GDBC_icon_CP_021.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383817" y="2643909"/>
              <a:ext cx="540000" cy="540000"/>
            </a:xfrm>
            <a:prstGeom prst="rect">
              <a:avLst/>
            </a:prstGeom>
          </p:spPr>
        </p:pic>
        <p:pic>
          <p:nvPicPr>
            <p:cNvPr id="37" name="Picture 36" descr="GDBC_icon_CP_025.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349182" y="3544455"/>
              <a:ext cx="540000" cy="540000"/>
            </a:xfrm>
            <a:prstGeom prst="rect">
              <a:avLst/>
            </a:prstGeom>
          </p:spPr>
        </p:pic>
        <p:pic>
          <p:nvPicPr>
            <p:cNvPr id="38" name="Picture 37" descr="GDBC_icon_CP_026.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303003" y="4294909"/>
              <a:ext cx="540000" cy="540000"/>
            </a:xfrm>
            <a:prstGeom prst="rect">
              <a:avLst/>
            </a:prstGeom>
          </p:spPr>
        </p:pic>
        <p:pic>
          <p:nvPicPr>
            <p:cNvPr id="39" name="Picture 38" descr="GDBC_icon_CP_029.pn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297883" y="5137725"/>
              <a:ext cx="540000" cy="400506"/>
            </a:xfrm>
            <a:prstGeom prst="rect">
              <a:avLst/>
            </a:prstGeom>
          </p:spPr>
        </p:pic>
      </p:grpSp>
    </p:spTree>
    <p:extLst>
      <p:ext uri="{BB962C8B-B14F-4D97-AF65-F5344CB8AC3E}">
        <p14:creationId xmlns:p14="http://schemas.microsoft.com/office/powerpoint/2010/main" val="2283509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ee the source image">
            <a:extLst>
              <a:ext uri="{FF2B5EF4-FFF2-40B4-BE49-F238E27FC236}">
                <a16:creationId xmlns:a16="http://schemas.microsoft.com/office/drawing/2014/main" id="{E255D86C-9F8F-4780-BE4B-CAFC459085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8551" y="1960070"/>
            <a:ext cx="6278306" cy="3507393"/>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923636" y="1962727"/>
            <a:ext cx="6269182" cy="3509818"/>
          </a:xfrm>
          <a:prstGeom prst="rect">
            <a:avLst/>
          </a:prstGeom>
          <a:noFill/>
          <a:ln w="38100" cmpd="sng">
            <a:solidFill>
              <a:srgbClr val="10C7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B1BB2-E001-42CC-94DD-BFAA0EFF4A53}"/>
              </a:ext>
            </a:extLst>
          </p:cNvPr>
          <p:cNvSpPr>
            <a:spLocks noGrp="1"/>
          </p:cNvSpPr>
          <p:nvPr>
            <p:ph type="title"/>
          </p:nvPr>
        </p:nvSpPr>
        <p:spPr>
          <a:xfrm>
            <a:off x="838200" y="557908"/>
            <a:ext cx="10515600" cy="1071208"/>
          </a:xfrm>
        </p:spPr>
        <p:txBody>
          <a:bodyPr anchor="t">
            <a:normAutofit/>
          </a:bodyPr>
          <a:lstStyle/>
          <a:p>
            <a:pPr>
              <a:lnSpc>
                <a:spcPct val="100000"/>
              </a:lnSpc>
            </a:pPr>
            <a:r>
              <a:rPr lang="en-US" dirty="0">
                <a:latin typeface="HeronSansCond Medium"/>
                <a:cs typeface="HeronSansCond Medium"/>
              </a:rPr>
              <a:t>Reliability</a:t>
            </a:r>
            <a:endParaRPr lang="x-none" dirty="0">
              <a:solidFill>
                <a:srgbClr val="0FE100"/>
              </a:solidFill>
              <a:latin typeface="HeronSansCond Medium"/>
              <a:cs typeface="HeronSansCond Medium"/>
            </a:endParaRPr>
          </a:p>
        </p:txBody>
      </p:sp>
      <p:pic>
        <p:nvPicPr>
          <p:cNvPr id="7" name="Picture 6">
            <a:extLst>
              <a:ext uri="{FF2B5EF4-FFF2-40B4-BE49-F238E27FC236}">
                <a16:creationId xmlns:a16="http://schemas.microsoft.com/office/drawing/2014/main" id="{19242A05-885E-4934-855E-4B36ABB4676E}"/>
              </a:ext>
            </a:extLst>
          </p:cNvPr>
          <p:cNvPicPr>
            <a:picLocks noChangeAspect="1"/>
          </p:cNvPicPr>
          <p:nvPr/>
        </p:nvPicPr>
        <p:blipFill rotWithShape="1">
          <a:blip r:embed="rId4"/>
          <a:srcRect l="6593" t="13334" r="6740" b="17407"/>
          <a:stretch/>
        </p:blipFill>
        <p:spPr>
          <a:xfrm>
            <a:off x="4614479" y="1485445"/>
            <a:ext cx="6725686" cy="4299840"/>
          </a:xfrm>
          <a:prstGeom prst="rect">
            <a:avLst/>
          </a:prstGeom>
        </p:spPr>
      </p:pic>
      <p:sp>
        <p:nvSpPr>
          <p:cNvPr id="9" name="Rectangle 8"/>
          <p:cNvSpPr/>
          <p:nvPr/>
        </p:nvSpPr>
        <p:spPr>
          <a:xfrm>
            <a:off x="4608944" y="1480127"/>
            <a:ext cx="6728691" cy="4304145"/>
          </a:xfrm>
          <a:prstGeom prst="rect">
            <a:avLst/>
          </a:prstGeom>
          <a:noFill/>
          <a:ln w="38100" cmpd="sng">
            <a:solidFill>
              <a:srgbClr val="10C7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75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646036"/>
            <a:ext cx="10515600" cy="5211963"/>
          </a:xfrm>
        </p:spPr>
        <p:txBody>
          <a:bodyPr>
            <a:normAutofit/>
          </a:bodyPr>
          <a:lstStyle/>
          <a:p>
            <a:pPr marL="265113" indent="-265113">
              <a:lnSpc>
                <a:spcPct val="100000"/>
              </a:lnSpc>
              <a:buSzPct val="100000"/>
              <a:buBlip>
                <a:blip r:embed="rId3"/>
              </a:buBlip>
            </a:pPr>
            <a:r>
              <a:rPr lang="en-US" sz="2400" dirty="0">
                <a:latin typeface="HeronSansCond Regular"/>
                <a:cs typeface="HeronSansCond Regular"/>
              </a:rPr>
              <a:t>Except in rare cases, 100% reliability is never the right goal</a:t>
            </a:r>
          </a:p>
          <a:p>
            <a:pPr marL="0" indent="0">
              <a:lnSpc>
                <a:spcPct val="100000"/>
              </a:lnSpc>
              <a:buNone/>
            </a:pPr>
            <a:endParaRPr lang="en-US" sz="2400" dirty="0">
              <a:latin typeface="HeronSansCond Regular"/>
              <a:cs typeface="HeronSansCond Regular"/>
            </a:endParaRPr>
          </a:p>
          <a:p>
            <a:pPr marL="265113" indent="-265113">
              <a:lnSpc>
                <a:spcPct val="100000"/>
              </a:lnSpc>
              <a:buSzPct val="100000"/>
              <a:buBlip>
                <a:blip r:embed="rId3"/>
              </a:buBlip>
            </a:pPr>
            <a:r>
              <a:rPr lang="en-US" sz="2400" dirty="0">
                <a:latin typeface="HeronSansCond Regular"/>
                <a:cs typeface="HeronSansCond Regular"/>
              </a:rPr>
              <a:t>Expensive, Unreachable and makes it reactive</a:t>
            </a:r>
          </a:p>
          <a:p>
            <a:pPr marL="265113" indent="-265113">
              <a:lnSpc>
                <a:spcPct val="100000"/>
              </a:lnSpc>
            </a:pPr>
            <a:endParaRPr lang="en-US" sz="2400" dirty="0">
              <a:latin typeface="HeronSansCond Regular"/>
              <a:cs typeface="HeronSansCond Regular"/>
            </a:endParaRPr>
          </a:p>
          <a:p>
            <a:pPr marL="265113" indent="-265113">
              <a:lnSpc>
                <a:spcPct val="100000"/>
              </a:lnSpc>
              <a:buSzPct val="100000"/>
              <a:buBlip>
                <a:blip r:embed="rId3"/>
              </a:buBlip>
            </a:pPr>
            <a:r>
              <a:rPr lang="en-US" sz="2400" dirty="0">
                <a:latin typeface="HeronSansCond Regular"/>
                <a:cs typeface="HeronSansCond Regular"/>
              </a:rPr>
              <a:t>Define your goals wisely</a:t>
            </a:r>
          </a:p>
          <a:p>
            <a:pPr marL="265113" indent="-265113">
              <a:lnSpc>
                <a:spcPct val="100000"/>
              </a:lnSpc>
            </a:pPr>
            <a:endParaRPr lang="en-US" sz="2400" dirty="0">
              <a:latin typeface="HeronSansCond Regular"/>
              <a:cs typeface="HeronSansCond Regular"/>
            </a:endParaRPr>
          </a:p>
          <a:p>
            <a:pPr marL="265113" indent="-265113">
              <a:lnSpc>
                <a:spcPct val="100000"/>
              </a:lnSpc>
              <a:buSzPct val="100000"/>
              <a:buBlip>
                <a:blip r:embed="rId3"/>
              </a:buBlip>
            </a:pPr>
            <a:r>
              <a:rPr lang="en-US" sz="2400" dirty="0">
                <a:latin typeface="HeronSansCond Regular"/>
                <a:cs typeface="HeronSansCond Regular"/>
              </a:rPr>
              <a:t>Service Level Objective</a:t>
            </a:r>
          </a:p>
          <a:p>
            <a:pPr marL="265113" indent="-265113">
              <a:lnSpc>
                <a:spcPct val="100000"/>
              </a:lnSpc>
              <a:buSzPct val="100000"/>
              <a:buBlip>
                <a:blip r:embed="rId3"/>
              </a:buBlip>
            </a:pPr>
            <a:r>
              <a:rPr lang="en-US" sz="2400" dirty="0">
                <a:latin typeface="HeronSansCond Regular"/>
                <a:cs typeface="HeronSansCond Regular"/>
              </a:rPr>
              <a:t>Service Level Indicator</a:t>
            </a:r>
          </a:p>
          <a:p>
            <a:pPr marL="265113" indent="-265113">
              <a:lnSpc>
                <a:spcPct val="100000"/>
              </a:lnSpc>
              <a:buSzPct val="100000"/>
              <a:buBlip>
                <a:blip r:embed="rId3"/>
              </a:buBlip>
            </a:pPr>
            <a:r>
              <a:rPr lang="en-US" sz="2400" dirty="0">
                <a:latin typeface="HeronSansCond Regular"/>
                <a:cs typeface="HeronSansCond Regular"/>
              </a:rPr>
              <a:t>Service Level Agreement</a:t>
            </a:r>
            <a:endParaRPr lang="x-none" sz="2400" dirty="0">
              <a:latin typeface="HeronSansCond Regular"/>
              <a:cs typeface="HeronSansCond Regular"/>
            </a:endParaRPr>
          </a:p>
        </p:txBody>
      </p:sp>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0712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dirty="0">
                <a:latin typeface="HeronSansCond Medium"/>
                <a:cs typeface="HeronSansCond Medium"/>
              </a:rPr>
              <a:t>Appropriate</a:t>
            </a:r>
            <a:endParaRPr lang="x-none" dirty="0">
              <a:solidFill>
                <a:srgbClr val="0FE100"/>
              </a:solidFill>
              <a:latin typeface="HeronSansCond Medium"/>
              <a:cs typeface="HeronSansCond Medium"/>
            </a:endParaRPr>
          </a:p>
        </p:txBody>
      </p:sp>
      <p:pic>
        <p:nvPicPr>
          <p:cNvPr id="29" name="Picture 28" descr="GDBC_015.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892009" y="1150771"/>
            <a:ext cx="6388964" cy="4556458"/>
          </a:xfrm>
          <a:prstGeom prst="rect">
            <a:avLst/>
          </a:prstGeom>
        </p:spPr>
      </p:pic>
    </p:spTree>
    <p:extLst>
      <p:ext uri="{BB962C8B-B14F-4D97-AF65-F5344CB8AC3E}">
        <p14:creationId xmlns:p14="http://schemas.microsoft.com/office/powerpoint/2010/main" val="3797534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646036"/>
            <a:ext cx="10515600" cy="5211963"/>
          </a:xfrm>
        </p:spPr>
        <p:txBody>
          <a:bodyPr>
            <a:normAutofit/>
          </a:bodyPr>
          <a:lstStyle/>
          <a:p>
            <a:pPr marL="265113" indent="-265113">
              <a:lnSpc>
                <a:spcPct val="120000"/>
              </a:lnSpc>
              <a:buSzPct val="100000"/>
              <a:buBlip>
                <a:blip r:embed="rId3"/>
              </a:buBlip>
            </a:pPr>
            <a:r>
              <a:rPr lang="en-US" sz="2400" dirty="0">
                <a:latin typeface="HeronSansCond Regular"/>
                <a:cs typeface="HeronSansCond Regular"/>
              </a:rPr>
              <a:t>Can’t make reliable systems with burned out people</a:t>
            </a:r>
          </a:p>
          <a:p>
            <a:pPr marL="265113" indent="-265113">
              <a:lnSpc>
                <a:spcPct val="120000"/>
              </a:lnSpc>
              <a:buSzPct val="100000"/>
              <a:buBlip>
                <a:blip r:embed="rId3"/>
              </a:buBlip>
            </a:pPr>
            <a:endParaRPr lang="en-US" sz="2400" dirty="0">
              <a:latin typeface="HeronSansCond Regular"/>
              <a:cs typeface="HeronSansCond Regular"/>
            </a:endParaRPr>
          </a:p>
          <a:p>
            <a:pPr marL="265113" indent="-265113">
              <a:lnSpc>
                <a:spcPct val="120000"/>
              </a:lnSpc>
              <a:buSzPct val="100000"/>
              <a:buBlip>
                <a:blip r:embed="rId3"/>
              </a:buBlip>
            </a:pPr>
            <a:r>
              <a:rPr lang="en-US" sz="2400" dirty="0">
                <a:latin typeface="HeronSansCond Regular"/>
                <a:cs typeface="HeronSansCond Regular"/>
              </a:rPr>
              <a:t>Spend time on automation</a:t>
            </a:r>
          </a:p>
          <a:p>
            <a:pPr marL="0" indent="0">
              <a:lnSpc>
                <a:spcPct val="120000"/>
              </a:lnSpc>
              <a:buSzPct val="100000"/>
              <a:buNone/>
            </a:pPr>
            <a:endParaRPr lang="en-US" sz="2400" dirty="0">
              <a:latin typeface="HeronSansCond Regular"/>
              <a:cs typeface="HeronSansCond Regular"/>
            </a:endParaRPr>
          </a:p>
          <a:p>
            <a:pPr marL="265113" indent="-265113">
              <a:lnSpc>
                <a:spcPct val="120000"/>
              </a:lnSpc>
              <a:buSzPct val="100000"/>
              <a:buBlip>
                <a:blip r:embed="rId3"/>
              </a:buBlip>
            </a:pPr>
            <a:r>
              <a:rPr lang="en-US" sz="2400" dirty="0">
                <a:latin typeface="HeronSansCond Regular"/>
                <a:cs typeface="HeronSansCond Regular"/>
              </a:rPr>
              <a:t>Less on tickets, calls, plans, etc.</a:t>
            </a:r>
          </a:p>
          <a:p>
            <a:pPr marL="536575" lvl="2" indent="-271463">
              <a:lnSpc>
                <a:spcPct val="120000"/>
              </a:lnSpc>
              <a:spcBef>
                <a:spcPts val="1000"/>
              </a:spcBef>
              <a:buSzPct val="100000"/>
              <a:buBlip>
                <a:blip r:embed="rId3"/>
              </a:buBlip>
            </a:pPr>
            <a:r>
              <a:rPr lang="en-US" sz="2400" dirty="0">
                <a:solidFill>
                  <a:srgbClr val="10C7FF"/>
                </a:solidFill>
                <a:latin typeface="HeronSansCond Regular"/>
                <a:cs typeface="HeronSansCond Regular"/>
              </a:rPr>
              <a:t>All overhead pulls them away from reliability projects</a:t>
            </a:r>
            <a:endParaRPr lang="x-none" sz="2400" dirty="0">
              <a:solidFill>
                <a:srgbClr val="10C7FF"/>
              </a:solidFill>
              <a:latin typeface="HeronSansCond Regular"/>
              <a:cs typeface="HeronSansCond Regular"/>
            </a:endParaRPr>
          </a:p>
        </p:txBody>
      </p:sp>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0712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dirty="0">
                <a:latin typeface="HeronSansCond Medium"/>
                <a:cs typeface="HeronSansCond Medium"/>
              </a:rPr>
              <a:t>Sustainable</a:t>
            </a:r>
            <a:endParaRPr lang="x-none" dirty="0">
              <a:solidFill>
                <a:srgbClr val="0FE100"/>
              </a:solidFill>
              <a:latin typeface="HeronSansCond Medium"/>
              <a:cs typeface="HeronSansCond Medium"/>
            </a:endParaRPr>
          </a:p>
        </p:txBody>
      </p:sp>
      <p:pic>
        <p:nvPicPr>
          <p:cNvPr id="2" name="Picture 1" descr="GDBC_0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040" y="335280"/>
            <a:ext cx="2160000" cy="2160000"/>
          </a:xfrm>
          <a:prstGeom prst="rect">
            <a:avLst/>
          </a:prstGeom>
        </p:spPr>
      </p:pic>
      <p:pic>
        <p:nvPicPr>
          <p:cNvPr id="28" name="Picture 27" descr="GDBC_0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040" y="2326640"/>
            <a:ext cx="2160000" cy="2160000"/>
          </a:xfrm>
          <a:prstGeom prst="rect">
            <a:avLst/>
          </a:prstGeom>
        </p:spPr>
      </p:pic>
      <p:pic>
        <p:nvPicPr>
          <p:cNvPr id="29" name="Picture 28" descr="GDBC_0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9040" y="4257040"/>
            <a:ext cx="2160000" cy="2160000"/>
          </a:xfrm>
          <a:prstGeom prst="rect">
            <a:avLst/>
          </a:prstGeom>
        </p:spPr>
      </p:pic>
      <p:pic>
        <p:nvPicPr>
          <p:cNvPr id="5" name="Picture 4" descr="GDBC_icon_04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3956" y="904240"/>
            <a:ext cx="943820" cy="843280"/>
          </a:xfrm>
          <a:prstGeom prst="rect">
            <a:avLst/>
          </a:prstGeom>
        </p:spPr>
      </p:pic>
      <p:pic>
        <p:nvPicPr>
          <p:cNvPr id="6" name="Picture 5" descr="GDBC_icon_02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9902" y="3058161"/>
            <a:ext cx="964098" cy="711199"/>
          </a:xfrm>
          <a:prstGeom prst="rect">
            <a:avLst/>
          </a:prstGeom>
        </p:spPr>
      </p:pic>
      <p:pic>
        <p:nvPicPr>
          <p:cNvPr id="7" name="Picture 6" descr="GDBC_icon_057.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87840" y="4826000"/>
            <a:ext cx="1056640" cy="1056640"/>
          </a:xfrm>
          <a:prstGeom prst="rect">
            <a:avLst/>
          </a:prstGeom>
        </p:spPr>
      </p:pic>
    </p:spTree>
    <p:extLst>
      <p:ext uri="{BB962C8B-B14F-4D97-AF65-F5344CB8AC3E}">
        <p14:creationId xmlns:p14="http://schemas.microsoft.com/office/powerpoint/2010/main" val="333028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7889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dirty="0">
                <a:latin typeface="HeronSansCond Medium"/>
                <a:cs typeface="HeronSansCond Medium"/>
              </a:rPr>
              <a:t>What is the difference between </a:t>
            </a:r>
          </a:p>
          <a:p>
            <a:pPr>
              <a:lnSpc>
                <a:spcPct val="100000"/>
              </a:lnSpc>
            </a:pPr>
            <a:r>
              <a:rPr lang="en-US" dirty="0" err="1">
                <a:latin typeface="HeronSansCond Medium"/>
                <a:cs typeface="HeronSansCond Medium"/>
              </a:rPr>
              <a:t>DevOps</a:t>
            </a:r>
            <a:r>
              <a:rPr lang="en-US" dirty="0">
                <a:latin typeface="HeronSansCond Medium"/>
                <a:cs typeface="HeronSansCond Medium"/>
              </a:rPr>
              <a:t> and SRE</a:t>
            </a:r>
            <a:endParaRPr lang="x-none" dirty="0">
              <a:latin typeface="HeronSansCond Medium"/>
              <a:cs typeface="HeronSansCond Medium"/>
            </a:endParaRPr>
          </a:p>
        </p:txBody>
      </p:sp>
      <p:pic>
        <p:nvPicPr>
          <p:cNvPr id="9" name="Picture 8" descr="GDBC_icon_07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720" y="3945068"/>
            <a:ext cx="1178560" cy="707764"/>
          </a:xfrm>
          <a:prstGeom prst="rect">
            <a:avLst/>
          </a:prstGeom>
        </p:spPr>
      </p:pic>
      <p:pic>
        <p:nvPicPr>
          <p:cNvPr id="10" name="Picture 9" descr="GDBC_00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396" y="2265680"/>
            <a:ext cx="2658696" cy="2733040"/>
          </a:xfrm>
          <a:prstGeom prst="rect">
            <a:avLst/>
          </a:prstGeom>
        </p:spPr>
      </p:pic>
      <p:pic>
        <p:nvPicPr>
          <p:cNvPr id="14" name="Picture 13" descr="GDBC_00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160" y="2743200"/>
            <a:ext cx="2658696" cy="2733040"/>
          </a:xfrm>
          <a:prstGeom prst="rect">
            <a:avLst/>
          </a:prstGeom>
        </p:spPr>
      </p:pic>
      <p:pic>
        <p:nvPicPr>
          <p:cNvPr id="15" name="Picture 14" descr="GDBC_00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3320" y="2687320"/>
            <a:ext cx="2658696" cy="2733040"/>
          </a:xfrm>
          <a:prstGeom prst="rect">
            <a:avLst/>
          </a:prstGeom>
        </p:spPr>
      </p:pic>
      <p:sp>
        <p:nvSpPr>
          <p:cNvPr id="16" name="Title 1">
            <a:extLst>
              <a:ext uri="{FF2B5EF4-FFF2-40B4-BE49-F238E27FC236}">
                <a16:creationId xmlns:a16="http://schemas.microsoft.com/office/drawing/2014/main" id="{36BB1BB2-E001-42CC-94DD-BFAA0EFF4A53}"/>
              </a:ext>
            </a:extLst>
          </p:cNvPr>
          <p:cNvSpPr txBox="1">
            <a:spLocks/>
          </p:cNvSpPr>
          <p:nvPr/>
        </p:nvSpPr>
        <p:spPr>
          <a:xfrm>
            <a:off x="750553" y="5617588"/>
            <a:ext cx="4573287" cy="1077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gn="ctr">
              <a:lnSpc>
                <a:spcPct val="100000"/>
              </a:lnSpc>
            </a:pPr>
            <a:r>
              <a:rPr lang="en-US" dirty="0">
                <a:solidFill>
                  <a:srgbClr val="FF0023"/>
                </a:solidFill>
                <a:latin typeface="HeronSansCond Regular"/>
                <a:cs typeface="HeronSansCond Regular"/>
              </a:rPr>
              <a:t>SREs</a:t>
            </a:r>
            <a:endParaRPr lang="x-none" dirty="0">
              <a:solidFill>
                <a:srgbClr val="FF0023"/>
              </a:solidFill>
              <a:latin typeface="HeronSansCond Regular"/>
              <a:cs typeface="HeronSansCond Regular"/>
            </a:endParaRPr>
          </a:p>
        </p:txBody>
      </p:sp>
      <p:sp>
        <p:nvSpPr>
          <p:cNvPr id="17" name="Title 1">
            <a:extLst>
              <a:ext uri="{FF2B5EF4-FFF2-40B4-BE49-F238E27FC236}">
                <a16:creationId xmlns:a16="http://schemas.microsoft.com/office/drawing/2014/main" id="{36BB1BB2-E001-42CC-94DD-BFAA0EFF4A53}"/>
              </a:ext>
            </a:extLst>
          </p:cNvPr>
          <p:cNvSpPr txBox="1">
            <a:spLocks/>
          </p:cNvSpPr>
          <p:nvPr/>
        </p:nvSpPr>
        <p:spPr>
          <a:xfrm>
            <a:off x="6562073" y="5617588"/>
            <a:ext cx="4573287" cy="107785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gn="ctr">
              <a:lnSpc>
                <a:spcPct val="100000"/>
              </a:lnSpc>
            </a:pPr>
            <a:r>
              <a:rPr lang="en-US" dirty="0" err="1">
                <a:latin typeface="HeronSansCond Regular"/>
                <a:cs typeface="HeronSansCond Regular"/>
              </a:rPr>
              <a:t>DevOps</a:t>
            </a:r>
            <a:endParaRPr lang="x-none" dirty="0">
              <a:latin typeface="HeronSansCond Regular"/>
              <a:cs typeface="HeronSansCond Regular"/>
            </a:endParaRPr>
          </a:p>
        </p:txBody>
      </p:sp>
    </p:spTree>
    <p:extLst>
      <p:ext uri="{BB962C8B-B14F-4D97-AF65-F5344CB8AC3E}">
        <p14:creationId xmlns:p14="http://schemas.microsoft.com/office/powerpoint/2010/main" val="1792160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DBC_01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1680" y="314960"/>
            <a:ext cx="6370320" cy="6370320"/>
          </a:xfrm>
          <a:prstGeom prst="rect">
            <a:avLst/>
          </a:prstGeom>
        </p:spPr>
      </p:pic>
      <p:sp>
        <p:nvSpPr>
          <p:cNvPr id="3" name="Content Placeholder 2">
            <a:extLst>
              <a:ext uri="{FF2B5EF4-FFF2-40B4-BE49-F238E27FC236}">
                <a16:creationId xmlns:a16="http://schemas.microsoft.com/office/drawing/2014/main" id="{9A884430-5B89-49DD-8D25-23AA79F537D3}"/>
              </a:ext>
            </a:extLst>
          </p:cNvPr>
          <p:cNvSpPr>
            <a:spLocks noGrp="1"/>
          </p:cNvSpPr>
          <p:nvPr>
            <p:ph idx="1"/>
          </p:nvPr>
        </p:nvSpPr>
        <p:spPr>
          <a:xfrm>
            <a:off x="709913" y="1646036"/>
            <a:ext cx="10515600" cy="5211963"/>
          </a:xfrm>
        </p:spPr>
        <p:txBody>
          <a:bodyPr>
            <a:normAutofit/>
          </a:bodyPr>
          <a:lstStyle/>
          <a:p>
            <a:pPr marL="265113" indent="-265113">
              <a:lnSpc>
                <a:spcPct val="120000"/>
              </a:lnSpc>
              <a:buSzPct val="100000"/>
              <a:buBlip>
                <a:blip r:embed="rId4"/>
              </a:buBlip>
            </a:pPr>
            <a:r>
              <a:rPr lang="en-US" sz="2400" dirty="0">
                <a:latin typeface="HeronSansCond Regular"/>
                <a:cs typeface="HeronSansCond Regular"/>
              </a:rPr>
              <a:t>It is not about </a:t>
            </a:r>
            <a:r>
              <a:rPr lang="en-US" sz="2400" dirty="0" err="1">
                <a:latin typeface="HeronSansCond Regular"/>
                <a:cs typeface="HeronSansCond Regular"/>
              </a:rPr>
              <a:t>DevOps</a:t>
            </a:r>
            <a:r>
              <a:rPr lang="en-US" sz="2400" dirty="0">
                <a:latin typeface="HeronSansCond Regular"/>
                <a:cs typeface="HeronSansCond Regular"/>
              </a:rPr>
              <a:t> </a:t>
            </a:r>
            <a:r>
              <a:rPr lang="en-US" sz="2400" dirty="0" err="1">
                <a:latin typeface="HeronSansCond Regular"/>
                <a:cs typeface="HeronSansCond Regular"/>
              </a:rPr>
              <a:t>vs</a:t>
            </a:r>
            <a:r>
              <a:rPr lang="en-US" sz="2400" dirty="0">
                <a:latin typeface="HeronSansCond Regular"/>
                <a:cs typeface="HeronSansCond Regular"/>
              </a:rPr>
              <a:t> SRE it is </a:t>
            </a:r>
            <a:r>
              <a:rPr lang="en-US" sz="2400" dirty="0" err="1">
                <a:latin typeface="HeronSansCond Regular"/>
                <a:cs typeface="HeronSansCond Regular"/>
              </a:rPr>
              <a:t>DevOps</a:t>
            </a:r>
            <a:r>
              <a:rPr lang="en-US" sz="2400" dirty="0">
                <a:latin typeface="HeronSansCond Regular"/>
                <a:cs typeface="HeronSansCond Regular"/>
              </a:rPr>
              <a:t> </a:t>
            </a:r>
            <a:br>
              <a:rPr lang="en-US" sz="2400" dirty="0">
                <a:latin typeface="HeronSansCond Regular"/>
                <a:cs typeface="HeronSansCond Regular"/>
              </a:rPr>
            </a:br>
            <a:r>
              <a:rPr lang="en-US" sz="2400" dirty="0">
                <a:latin typeface="HeronSansCond Regular"/>
                <a:cs typeface="HeronSansCond Regular"/>
              </a:rPr>
              <a:t>and SRE</a:t>
            </a:r>
          </a:p>
          <a:p>
            <a:pPr marL="265113" indent="-265113">
              <a:lnSpc>
                <a:spcPct val="120000"/>
              </a:lnSpc>
              <a:buSzPct val="100000"/>
              <a:buBlip>
                <a:blip r:embed="rId4"/>
              </a:buBlip>
            </a:pPr>
            <a:endParaRPr lang="en-US" sz="2400" dirty="0">
              <a:latin typeface="HeronSansCond Regular"/>
              <a:cs typeface="HeronSansCond Regular"/>
            </a:endParaRPr>
          </a:p>
          <a:p>
            <a:pPr marL="265113" indent="-265113">
              <a:lnSpc>
                <a:spcPct val="120000"/>
              </a:lnSpc>
              <a:buSzPct val="100000"/>
              <a:buBlip>
                <a:blip r:embed="rId4"/>
              </a:buBlip>
            </a:pPr>
            <a:r>
              <a:rPr lang="en-US" sz="2400" dirty="0">
                <a:latin typeface="HeronSansCond Regular"/>
                <a:cs typeface="HeronSansCond Regular"/>
              </a:rPr>
              <a:t>SRE focusses on reliability</a:t>
            </a:r>
          </a:p>
          <a:p>
            <a:pPr marL="265113" indent="-265113">
              <a:lnSpc>
                <a:spcPct val="120000"/>
              </a:lnSpc>
              <a:buSzPct val="100000"/>
              <a:buBlip>
                <a:blip r:embed="rId4"/>
              </a:buBlip>
            </a:pPr>
            <a:endParaRPr lang="en-US" sz="2400" dirty="0">
              <a:latin typeface="HeronSansCond Regular"/>
              <a:cs typeface="HeronSansCond Regular"/>
            </a:endParaRPr>
          </a:p>
          <a:p>
            <a:pPr marL="265113" indent="-265113">
              <a:lnSpc>
                <a:spcPct val="120000"/>
              </a:lnSpc>
              <a:buSzPct val="100000"/>
              <a:buBlip>
                <a:blip r:embed="rId4"/>
              </a:buBlip>
            </a:pPr>
            <a:r>
              <a:rPr lang="en-US" sz="2400" dirty="0">
                <a:latin typeface="HeronSansCond Regular"/>
                <a:cs typeface="HeronSansCond Regular"/>
              </a:rPr>
              <a:t>DevOps focusses on delivering value in a fast, </a:t>
            </a:r>
            <a:br>
              <a:rPr lang="en-US" sz="2400" dirty="0">
                <a:latin typeface="HeronSansCond Regular"/>
                <a:cs typeface="HeronSansCond Regular"/>
              </a:rPr>
            </a:br>
            <a:r>
              <a:rPr lang="en-US" sz="2400" dirty="0">
                <a:latin typeface="HeronSansCond Regular"/>
                <a:cs typeface="HeronSansCond Regular"/>
              </a:rPr>
              <a:t>secure, compliant and reliable way</a:t>
            </a:r>
          </a:p>
        </p:txBody>
      </p:sp>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07120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dirty="0" err="1"/>
              <a:t>DevOps</a:t>
            </a:r>
            <a:r>
              <a:rPr lang="en-US" dirty="0"/>
              <a:t> and SRE</a:t>
            </a:r>
            <a:endParaRPr lang="x-none" dirty="0">
              <a:solidFill>
                <a:srgbClr val="0FE100"/>
              </a:solidFill>
            </a:endParaRPr>
          </a:p>
        </p:txBody>
      </p:sp>
    </p:spTree>
    <p:extLst>
      <p:ext uri="{BB962C8B-B14F-4D97-AF65-F5344CB8AC3E}">
        <p14:creationId xmlns:p14="http://schemas.microsoft.com/office/powerpoint/2010/main" val="3730164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6BB1BB2-E001-42CC-94DD-BFAA0EFF4A53}"/>
              </a:ext>
            </a:extLst>
          </p:cNvPr>
          <p:cNvSpPr txBox="1">
            <a:spLocks/>
          </p:cNvSpPr>
          <p:nvPr/>
        </p:nvSpPr>
        <p:spPr>
          <a:xfrm>
            <a:off x="709913" y="557908"/>
            <a:ext cx="10515600" cy="17687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rgbClr val="10C7FF"/>
                </a:solidFill>
                <a:latin typeface="HeronSansCond SemiBold" panose="02000506030000020004" pitchFamily="50" charset="0"/>
                <a:ea typeface="+mj-ea"/>
                <a:cs typeface="+mj-cs"/>
              </a:defRPr>
            </a:lvl1pPr>
          </a:lstStyle>
          <a:p>
            <a:pPr>
              <a:lnSpc>
                <a:spcPct val="100000"/>
              </a:lnSpc>
            </a:pPr>
            <a:r>
              <a:rPr lang="en-US" dirty="0">
                <a:latin typeface="HeronSansCond Medium"/>
                <a:cs typeface="HeronSansCond Medium"/>
              </a:rPr>
              <a:t>How would a journey look like</a:t>
            </a:r>
            <a:br>
              <a:rPr lang="en-US" dirty="0">
                <a:latin typeface="HeronSansCond Medium"/>
                <a:cs typeface="HeronSansCond Medium"/>
              </a:rPr>
            </a:br>
            <a:r>
              <a:rPr lang="en-US" dirty="0">
                <a:latin typeface="HeronSansCond Medium"/>
                <a:cs typeface="HeronSansCond Medium"/>
              </a:rPr>
              <a:t>incorporating SRE?</a:t>
            </a:r>
            <a:endParaRPr lang="x-none" dirty="0">
              <a:solidFill>
                <a:srgbClr val="0FE100"/>
              </a:solidFill>
              <a:latin typeface="HeronSansCond Medium"/>
              <a:cs typeface="HeronSansCond Medium"/>
            </a:endParaRPr>
          </a:p>
        </p:txBody>
      </p:sp>
      <p:pic>
        <p:nvPicPr>
          <p:cNvPr id="5" name="Picture 4" descr="GDBC_icon_CP_0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570" y="3405445"/>
            <a:ext cx="1513050" cy="928784"/>
          </a:xfrm>
          <a:prstGeom prst="rect">
            <a:avLst/>
          </a:prstGeom>
        </p:spPr>
      </p:pic>
      <p:pic>
        <p:nvPicPr>
          <p:cNvPr id="6" name="Picture 5" descr="GDBC_icon_CP_03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3497" y="3241857"/>
            <a:ext cx="1242966" cy="1242966"/>
          </a:xfrm>
          <a:prstGeom prst="rect">
            <a:avLst/>
          </a:prstGeom>
        </p:spPr>
      </p:pic>
      <p:pic>
        <p:nvPicPr>
          <p:cNvPr id="7" name="Picture 6" descr="GDBC_icon_CP_01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4804" y="3305624"/>
            <a:ext cx="694062" cy="1130674"/>
          </a:xfrm>
          <a:prstGeom prst="rect">
            <a:avLst/>
          </a:prstGeom>
        </p:spPr>
      </p:pic>
      <p:pic>
        <p:nvPicPr>
          <p:cNvPr id="8" name="Picture 7" descr="GDBC_icon_CP_00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3780" y="3299940"/>
            <a:ext cx="1126800" cy="1126800"/>
          </a:xfrm>
          <a:prstGeom prst="rect">
            <a:avLst/>
          </a:prstGeom>
        </p:spPr>
      </p:pic>
      <p:pic>
        <p:nvPicPr>
          <p:cNvPr id="10" name="Picture 9" descr="GDBC_icon_CP_020.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78720" y="3312160"/>
            <a:ext cx="1107440" cy="1107440"/>
          </a:xfrm>
          <a:prstGeom prst="rect">
            <a:avLst/>
          </a:prstGeom>
        </p:spPr>
      </p:pic>
      <p:cxnSp>
        <p:nvCxnSpPr>
          <p:cNvPr id="18" name="Straight Connector 17"/>
          <p:cNvCxnSpPr/>
          <p:nvPr/>
        </p:nvCxnSpPr>
        <p:spPr>
          <a:xfrm>
            <a:off x="2580640" y="3860800"/>
            <a:ext cx="955040" cy="0"/>
          </a:xfrm>
          <a:prstGeom prst="line">
            <a:avLst/>
          </a:prstGeom>
          <a:ln w="38100" cmpd="sng">
            <a:solidFill>
              <a:srgbClr val="0FE100"/>
            </a:solidFill>
            <a:prstDash val="dash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998720" y="3860800"/>
            <a:ext cx="955040" cy="0"/>
          </a:xfrm>
          <a:prstGeom prst="line">
            <a:avLst/>
          </a:prstGeom>
          <a:ln w="38100" cmpd="sng">
            <a:solidFill>
              <a:srgbClr val="0FE100"/>
            </a:solidFill>
            <a:prstDash val="dash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7233920" y="3860800"/>
            <a:ext cx="955040" cy="0"/>
          </a:xfrm>
          <a:prstGeom prst="line">
            <a:avLst/>
          </a:prstGeom>
          <a:ln w="38100" cmpd="sng">
            <a:solidFill>
              <a:srgbClr val="0FE100"/>
            </a:solidFill>
            <a:prstDash val="dashDot"/>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8991600" y="3860800"/>
            <a:ext cx="955040" cy="0"/>
          </a:xfrm>
          <a:prstGeom prst="line">
            <a:avLst/>
          </a:prstGeom>
          <a:ln w="38100" cmpd="sng">
            <a:solidFill>
              <a:srgbClr val="0FE100"/>
            </a:solidFill>
            <a:prstDash val="dash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2986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4229</TotalTime>
  <Words>1599</Words>
  <Application>Microsoft Office PowerPoint</Application>
  <PresentationFormat>Widescreen</PresentationFormat>
  <Paragraphs>241</Paragraphs>
  <Slides>36</Slides>
  <Notes>33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HeronSansCond Light</vt:lpstr>
      <vt:lpstr>HeronSansCond Medium</vt:lpstr>
      <vt:lpstr>HeronSansCond Regular</vt:lpstr>
      <vt:lpstr>HeronSansCond SemiBold</vt:lpstr>
      <vt:lpstr>Office Theme</vt:lpstr>
      <vt:lpstr>Detect,  Respond,  Recover</vt:lpstr>
      <vt:lpstr>DevOps</vt:lpstr>
      <vt:lpstr>Introducing: Site Reliability Engineering (SRE)</vt:lpstr>
      <vt:lpstr>Reliability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 Respond, Recover</dc:title>
  <dc:creator>Marcel de Vries</dc:creator>
  <cp:lastModifiedBy>Alistair Pugin</cp:lastModifiedBy>
  <cp:revision>90</cp:revision>
  <dcterms:created xsi:type="dcterms:W3CDTF">2019-05-07T04:30:04Z</dcterms:created>
  <dcterms:modified xsi:type="dcterms:W3CDTF">2020-04-17T07:35:03Z</dcterms:modified>
</cp:coreProperties>
</file>